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9"/>
  </p:handoutMasterIdLst>
  <p:sldIdLst>
    <p:sldId id="256" r:id="rId2"/>
    <p:sldId id="257" r:id="rId3"/>
    <p:sldId id="261" r:id="rId4"/>
    <p:sldId id="263" r:id="rId5"/>
    <p:sldId id="265" r:id="rId6"/>
    <p:sldId id="266" r:id="rId7"/>
    <p:sldId id="267" r:id="rId8"/>
    <p:sldId id="268" r:id="rId9"/>
    <p:sldId id="269" r:id="rId10"/>
    <p:sldId id="270" r:id="rId11"/>
    <p:sldId id="262" r:id="rId12"/>
    <p:sldId id="258" r:id="rId13"/>
    <p:sldId id="264" r:id="rId14"/>
    <p:sldId id="273" r:id="rId15"/>
    <p:sldId id="259" r:id="rId16"/>
    <p:sldId id="260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94660"/>
  </p:normalViewPr>
  <p:slideViewPr>
    <p:cSldViewPr snapToGrid="0">
      <p:cViewPr varScale="1">
        <p:scale>
          <a:sx n="69" d="100"/>
          <a:sy n="69" d="100"/>
        </p:scale>
        <p:origin x="149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75" d="100"/>
          <a:sy n="75" d="100"/>
        </p:scale>
        <p:origin x="1890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9A5BE8-1173-4019-AB28-DC92DAC4C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246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4E306-79A5-4BE4-AF78-20A7718436F8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D5A24-E984-4949-A294-B10D1CCE6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821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4E306-79A5-4BE4-AF78-20A7718436F8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D5A24-E984-4949-A294-B10D1CCE6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403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4E306-79A5-4BE4-AF78-20A7718436F8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D5A24-E984-4949-A294-B10D1CCE6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52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4E306-79A5-4BE4-AF78-20A7718436F8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D5A24-E984-4949-A294-B10D1CCE6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772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4E306-79A5-4BE4-AF78-20A7718436F8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D5A24-E984-4949-A294-B10D1CCE6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1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4E306-79A5-4BE4-AF78-20A7718436F8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D5A24-E984-4949-A294-B10D1CCE6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51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4E306-79A5-4BE4-AF78-20A7718436F8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D5A24-E984-4949-A294-B10D1CCE6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76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4E306-79A5-4BE4-AF78-20A7718436F8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D5A24-E984-4949-A294-B10D1CCE6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876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4E306-79A5-4BE4-AF78-20A7718436F8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D5A24-E984-4949-A294-B10D1CCE6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9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4E306-79A5-4BE4-AF78-20A7718436F8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D5A24-E984-4949-A294-B10D1CCE6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273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4E306-79A5-4BE4-AF78-20A7718436F8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D5A24-E984-4949-A294-B10D1CCE6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46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4E306-79A5-4BE4-AF78-20A7718436F8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D5A24-E984-4949-A294-B10D1CCE6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80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" y="1202666"/>
            <a:ext cx="9119317" cy="1454046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DRAFT FINAL </a:t>
            </a:r>
            <a:r>
              <a:rPr lang="en-US" sz="3200" b="1" dirty="0">
                <a:latin typeface="+mn-lt"/>
              </a:rPr>
              <a:t>REPORT ON HYDRO-GEOLOGICAL</a:t>
            </a:r>
            <a:br>
              <a:rPr lang="en-US" sz="3200" b="1" dirty="0">
                <a:latin typeface="+mn-lt"/>
              </a:rPr>
            </a:br>
            <a:r>
              <a:rPr lang="en-US" sz="3200" b="1" dirty="0">
                <a:latin typeface="+mn-lt"/>
              </a:rPr>
              <a:t>SURVEY UNDER MIRSHARAI UPAZILA DEVELOPMENT PLAN (MUDP</a:t>
            </a:r>
            <a:r>
              <a:rPr lang="en-US" sz="3200" b="1" dirty="0">
                <a:latin typeface="+mn-lt"/>
              </a:rPr>
              <a:t>)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5540" y="2680100"/>
            <a:ext cx="5643561" cy="1655762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b="1" dirty="0"/>
              <a:t>URBAN DEVELOPMENT DIRECTORATE (UDD)</a:t>
            </a:r>
            <a:endParaRPr lang="en-US" dirty="0"/>
          </a:p>
          <a:p>
            <a:r>
              <a:rPr lang="en-US" b="1" dirty="0"/>
              <a:t>Ministry of Housing and Public Works</a:t>
            </a:r>
            <a:endParaRPr lang="en-US" dirty="0"/>
          </a:p>
          <a:p>
            <a:r>
              <a:rPr lang="en-US" b="1" dirty="0"/>
              <a:t>Government of the People’s Republic of Bangladesh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govt-logo_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4037734" y="2693586"/>
            <a:ext cx="1019175" cy="592455"/>
          </a:xfrm>
          <a:prstGeom prst="rect">
            <a:avLst/>
          </a:prstGeom>
        </p:spPr>
      </p:pic>
      <p:pic>
        <p:nvPicPr>
          <p:cNvPr id="1028" name="Picture 3" descr="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360" y="5501893"/>
            <a:ext cx="244792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 rot="10800000" flipV="1">
            <a:off x="2216728" y="6082915"/>
            <a:ext cx="4154630" cy="66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ja-JP" sz="1300" b="1" dirty="0"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Center for </a:t>
            </a:r>
            <a:r>
              <a:rPr lang="en-US" altLang="ja-JP" sz="1300" b="1" dirty="0" err="1"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Geoservices</a:t>
            </a:r>
            <a:r>
              <a:rPr lang="en-US" altLang="ja-JP" sz="1300" b="1" dirty="0"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and Research</a:t>
            </a:r>
            <a:endParaRPr lang="en-US" altLang="ja-JP" sz="1100" dirty="0"/>
          </a:p>
          <a:p>
            <a:pPr algn="ctr"/>
            <a:r>
              <a:rPr lang="en-US" altLang="ja-JP" sz="1200" dirty="0">
                <a:ea typeface="SimSun" panose="02010600030101010101" pitchFamily="2" charset="-122"/>
                <a:cs typeface="Arial" panose="020B0604020202020204" pitchFamily="34" charset="0"/>
              </a:rPr>
              <a:t>Flat# GCA (Gr. Floor), House # 409,</a:t>
            </a:r>
            <a:endParaRPr lang="en-US" altLang="ja-JP" sz="1100" dirty="0"/>
          </a:p>
          <a:p>
            <a:pPr algn="ctr"/>
            <a:r>
              <a:rPr lang="en-US" altLang="ja-JP" sz="1200" dirty="0">
                <a:ea typeface="SimSun" panose="02010600030101010101" pitchFamily="2" charset="-122"/>
                <a:cs typeface="Arial" panose="020B0604020202020204" pitchFamily="34" charset="0"/>
              </a:rPr>
              <a:t>Road # 06, Mirpur DOHS, Dhaka-1216.</a:t>
            </a:r>
            <a:endParaRPr lang="en-US" altLang="ja-JP" dirty="0"/>
          </a:p>
        </p:txBody>
      </p:sp>
      <p:sp>
        <p:nvSpPr>
          <p:cNvPr id="11" name="TextBox 10"/>
          <p:cNvSpPr txBox="1"/>
          <p:nvPr/>
        </p:nvSpPr>
        <p:spPr>
          <a:xfrm>
            <a:off x="3587887" y="4785387"/>
            <a:ext cx="1581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Presented By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91238" y="540527"/>
            <a:ext cx="2512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Date: 14</a:t>
            </a:r>
            <a:r>
              <a:rPr lang="en-US" b="1" baseline="30000" dirty="0">
                <a:solidFill>
                  <a:srgbClr val="0070C0"/>
                </a:solidFill>
              </a:rPr>
              <a:t>th</a:t>
            </a:r>
            <a:r>
              <a:rPr lang="en-US" b="1" dirty="0">
                <a:solidFill>
                  <a:srgbClr val="0070C0"/>
                </a:solidFill>
              </a:rPr>
              <a:t> October, 2018</a:t>
            </a:r>
          </a:p>
        </p:txBody>
      </p:sp>
    </p:spTree>
    <p:extLst>
      <p:ext uri="{BB962C8B-B14F-4D97-AF65-F5344CB8AC3E}">
        <p14:creationId xmlns:p14="http://schemas.microsoft.com/office/powerpoint/2010/main" val="23702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60765" y="193965"/>
            <a:ext cx="67887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335B74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Vrinda"/>
              </a:rPr>
              <a:t>Groundwater level contour of the shallow aquifer and deep aquifer</a:t>
            </a:r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4075" y="1052947"/>
            <a:ext cx="8562109" cy="5237019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8363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04800" y="0"/>
            <a:ext cx="944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spcAft>
                <a:spcPts val="1000"/>
              </a:spcAft>
            </a:pPr>
            <a:r>
              <a:rPr lang="en-US" i="1" dirty="0">
                <a:solidFill>
                  <a:srgbClr val="335B74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Vrinda"/>
              </a:rPr>
              <a:t>Hydraulic properties derived from Grain Size </a:t>
            </a:r>
            <a:r>
              <a:rPr lang="en-US" i="1" dirty="0">
                <a:solidFill>
                  <a:srgbClr val="335B74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Vrinda"/>
              </a:rPr>
              <a:t>analysis</a:t>
            </a:r>
            <a:endParaRPr lang="en-US" i="1" dirty="0">
              <a:solidFill>
                <a:srgbClr val="335B74"/>
              </a:solidFill>
              <a:latin typeface="Times New Roman" panose="02020603050405020304" pitchFamily="18" charset="0"/>
              <a:ea typeface="SimSun" panose="02010600030101010101" pitchFamily="2" charset="-122"/>
              <a:cs typeface="Vrinda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01895"/>
              </p:ext>
            </p:extLst>
          </p:nvPr>
        </p:nvGraphicFramePr>
        <p:xfrm>
          <a:off x="637308" y="568037"/>
          <a:ext cx="7855533" cy="52370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0524">
                  <a:extLst>
                    <a:ext uri="{9D8B030D-6E8A-4147-A177-3AD203B41FA5}">
                      <a16:colId xmlns:a16="http://schemas.microsoft.com/office/drawing/2014/main" val="2927337813"/>
                    </a:ext>
                  </a:extLst>
                </a:gridCol>
                <a:gridCol w="882765">
                  <a:extLst>
                    <a:ext uri="{9D8B030D-6E8A-4147-A177-3AD203B41FA5}">
                      <a16:colId xmlns:a16="http://schemas.microsoft.com/office/drawing/2014/main" val="1029404969"/>
                    </a:ext>
                  </a:extLst>
                </a:gridCol>
                <a:gridCol w="882765">
                  <a:extLst>
                    <a:ext uri="{9D8B030D-6E8A-4147-A177-3AD203B41FA5}">
                      <a16:colId xmlns:a16="http://schemas.microsoft.com/office/drawing/2014/main" val="3843193977"/>
                    </a:ext>
                  </a:extLst>
                </a:gridCol>
                <a:gridCol w="881225">
                  <a:extLst>
                    <a:ext uri="{9D8B030D-6E8A-4147-A177-3AD203B41FA5}">
                      <a16:colId xmlns:a16="http://schemas.microsoft.com/office/drawing/2014/main" val="3478009581"/>
                    </a:ext>
                  </a:extLst>
                </a:gridCol>
                <a:gridCol w="881225">
                  <a:extLst>
                    <a:ext uri="{9D8B030D-6E8A-4147-A177-3AD203B41FA5}">
                      <a16:colId xmlns:a16="http://schemas.microsoft.com/office/drawing/2014/main" val="635715354"/>
                    </a:ext>
                  </a:extLst>
                </a:gridCol>
                <a:gridCol w="882765">
                  <a:extLst>
                    <a:ext uri="{9D8B030D-6E8A-4147-A177-3AD203B41FA5}">
                      <a16:colId xmlns:a16="http://schemas.microsoft.com/office/drawing/2014/main" val="2495119357"/>
                    </a:ext>
                  </a:extLst>
                </a:gridCol>
                <a:gridCol w="753354">
                  <a:extLst>
                    <a:ext uri="{9D8B030D-6E8A-4147-A177-3AD203B41FA5}">
                      <a16:colId xmlns:a16="http://schemas.microsoft.com/office/drawing/2014/main" val="2880754377"/>
                    </a:ext>
                  </a:extLst>
                </a:gridCol>
                <a:gridCol w="880455">
                  <a:extLst>
                    <a:ext uri="{9D8B030D-6E8A-4147-A177-3AD203B41FA5}">
                      <a16:colId xmlns:a16="http://schemas.microsoft.com/office/drawing/2014/main" val="101186884"/>
                    </a:ext>
                  </a:extLst>
                </a:gridCol>
                <a:gridCol w="880455">
                  <a:extLst>
                    <a:ext uri="{9D8B030D-6E8A-4147-A177-3AD203B41FA5}">
                      <a16:colId xmlns:a16="http://schemas.microsoft.com/office/drawing/2014/main" val="1819618148"/>
                    </a:ext>
                  </a:extLst>
                </a:gridCol>
              </a:tblGrid>
              <a:tr h="491714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effectLst/>
                        </a:rPr>
                        <a:t>Aquifer No.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effectLst/>
                        </a:rPr>
                        <a:t>Method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3073390"/>
                  </a:ext>
                </a:extLst>
              </a:tr>
              <a:tr h="4917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effectLst/>
                        </a:rPr>
                        <a:t>Slug Test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effectLst/>
                        </a:rPr>
                        <a:t>Grain Size Analysis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9376295"/>
                  </a:ext>
                </a:extLst>
              </a:tr>
              <a:tr h="4917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effectLst/>
                        </a:rPr>
                        <a:t>No. of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effectLst/>
                        </a:rPr>
                        <a:t>Data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effectLst/>
                        </a:rPr>
                        <a:t>K [m/d]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effectLst/>
                        </a:rPr>
                        <a:t>No. of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effectLst/>
                        </a:rPr>
                        <a:t>Data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effectLst/>
                        </a:rPr>
                        <a:t>K [m/d]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4323251"/>
                  </a:ext>
                </a:extLst>
              </a:tr>
              <a:tr h="9374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effectLst/>
                        </a:rPr>
                        <a:t>Average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effectLst/>
                        </a:rPr>
                        <a:t>Min.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effectLst/>
                        </a:rPr>
                        <a:t>Max.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effectLst/>
                        </a:rPr>
                        <a:t>Average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effectLst/>
                        </a:rPr>
                        <a:t>Min.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effectLst/>
                        </a:rPr>
                        <a:t>Max.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60785656"/>
                  </a:ext>
                </a:extLst>
              </a:tr>
              <a:tr h="9374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effectLst/>
                        </a:rPr>
                        <a:t>Aquifer-1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effectLst/>
                        </a:rPr>
                        <a:t>5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effectLst/>
                        </a:rPr>
                        <a:t>6.61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</a:pPr>
                      <a:r>
                        <a:rPr lang="en-US" sz="1600" b="1" dirty="0">
                          <a:effectLst/>
                        </a:rPr>
                        <a:t>0.87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effectLst/>
                        </a:rPr>
                        <a:t>9.3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effectLst/>
                        </a:rPr>
                        <a:t>33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effectLst/>
                        </a:rPr>
                        <a:t>5.82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effectLst/>
                        </a:rPr>
                        <a:t>1.6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effectLst/>
                        </a:rPr>
                        <a:t>19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85629966"/>
                  </a:ext>
                </a:extLst>
              </a:tr>
              <a:tr h="9374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effectLst/>
                        </a:rPr>
                        <a:t>Aquifer-2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effectLst/>
                        </a:rPr>
                        <a:t>Nill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effectLst/>
                        </a:rPr>
                        <a:t>-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effectLst/>
                        </a:rPr>
                        <a:t>-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effectLst/>
                        </a:rPr>
                        <a:t>-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effectLst/>
                        </a:rPr>
                        <a:t>34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effectLst/>
                        </a:rPr>
                        <a:t>4.6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effectLst/>
                        </a:rPr>
                        <a:t>0.5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effectLst/>
                        </a:rPr>
                        <a:t>22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163697069"/>
                  </a:ext>
                </a:extLst>
              </a:tr>
              <a:tr h="9494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effectLst/>
                        </a:rPr>
                        <a:t>Aquifer-3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effectLst/>
                        </a:rPr>
                        <a:t>6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effectLst/>
                        </a:rPr>
                        <a:t>4.75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effectLst/>
                        </a:rPr>
                        <a:t>1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effectLst/>
                        </a:rPr>
                        <a:t>8.45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effectLst/>
                        </a:rPr>
                        <a:t>32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effectLst/>
                        </a:rPr>
                        <a:t>1.15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effectLst/>
                        </a:rPr>
                        <a:t>0.5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</a:pPr>
                      <a:r>
                        <a:rPr lang="en-US" sz="1600" b="1" dirty="0">
                          <a:effectLst/>
                        </a:rPr>
                        <a:t>4.2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422406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709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5638" y="127151"/>
            <a:ext cx="79525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spcAft>
                <a:spcPts val="1000"/>
              </a:spcAft>
            </a:pPr>
            <a:r>
              <a:rPr lang="en-US" i="1" dirty="0">
                <a:solidFill>
                  <a:srgbClr val="335B74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Vrinda"/>
              </a:rPr>
              <a:t>Vertical Electrical Sounding Locations in the project </a:t>
            </a:r>
            <a:r>
              <a:rPr lang="en-US" i="1" dirty="0">
                <a:solidFill>
                  <a:srgbClr val="335B74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Vrinda"/>
              </a:rPr>
              <a:t>area</a:t>
            </a:r>
            <a:endParaRPr lang="en-US" i="1" dirty="0">
              <a:solidFill>
                <a:srgbClr val="335B74"/>
              </a:solidFill>
              <a:latin typeface="Times New Roman" panose="02020603050405020304" pitchFamily="18" charset="0"/>
              <a:ea typeface="SimSun" panose="02010600030101010101" pitchFamily="2" charset="-122"/>
              <a:cs typeface="Vrinda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80490" y="565758"/>
            <a:ext cx="4921567" cy="62318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5919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5638" y="127151"/>
            <a:ext cx="79525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spcAft>
                <a:spcPts val="1000"/>
              </a:spcAft>
            </a:pPr>
            <a:r>
              <a:rPr lang="en-US" i="1" dirty="0">
                <a:solidFill>
                  <a:srgbClr val="335B74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Vrinda"/>
              </a:rPr>
              <a:t>Vertical Electrical Sounding </a:t>
            </a:r>
            <a:r>
              <a:rPr lang="en-US" i="1" dirty="0">
                <a:solidFill>
                  <a:srgbClr val="335B74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Vrinda"/>
              </a:rPr>
              <a:t>Output</a:t>
            </a:r>
            <a:endParaRPr lang="en-US" i="1" dirty="0">
              <a:solidFill>
                <a:srgbClr val="335B74"/>
              </a:solidFill>
              <a:latin typeface="Times New Roman" panose="02020603050405020304" pitchFamily="18" charset="0"/>
              <a:ea typeface="SimSun" panose="02010600030101010101" pitchFamily="2" charset="-122"/>
              <a:cs typeface="Vrinda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595747" y="615257"/>
            <a:ext cx="5652655" cy="5053751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063602"/>
              </p:ext>
            </p:extLst>
          </p:nvPr>
        </p:nvGraphicFramePr>
        <p:xfrm>
          <a:off x="4377169" y="4350328"/>
          <a:ext cx="4517448" cy="13592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29362">
                  <a:extLst>
                    <a:ext uri="{9D8B030D-6E8A-4147-A177-3AD203B41FA5}">
                      <a16:colId xmlns:a16="http://schemas.microsoft.com/office/drawing/2014/main" val="507774740"/>
                    </a:ext>
                  </a:extLst>
                </a:gridCol>
                <a:gridCol w="1129362">
                  <a:extLst>
                    <a:ext uri="{9D8B030D-6E8A-4147-A177-3AD203B41FA5}">
                      <a16:colId xmlns:a16="http://schemas.microsoft.com/office/drawing/2014/main" val="3787354725"/>
                    </a:ext>
                  </a:extLst>
                </a:gridCol>
                <a:gridCol w="1129362">
                  <a:extLst>
                    <a:ext uri="{9D8B030D-6E8A-4147-A177-3AD203B41FA5}">
                      <a16:colId xmlns:a16="http://schemas.microsoft.com/office/drawing/2014/main" val="2090090208"/>
                    </a:ext>
                  </a:extLst>
                </a:gridCol>
                <a:gridCol w="1129362">
                  <a:extLst>
                    <a:ext uri="{9D8B030D-6E8A-4147-A177-3AD203B41FA5}">
                      <a16:colId xmlns:a16="http://schemas.microsoft.com/office/drawing/2014/main" val="183192585"/>
                    </a:ext>
                  </a:extLst>
                </a:gridCol>
              </a:tblGrid>
              <a:tr h="284799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>
                          <a:effectLst/>
                        </a:rPr>
                        <a:t>Rho [ohm-m]</a:t>
                      </a:r>
                      <a:endParaRPr lang="en-US" sz="1200" b="1" kern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dirty="0">
                          <a:effectLst/>
                        </a:rPr>
                        <a:t>Thickness [m]</a:t>
                      </a:r>
                      <a:endParaRPr lang="en-US" sz="1200" b="1" kern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>
                          <a:effectLst/>
                        </a:rPr>
                        <a:t>Depth [m]</a:t>
                      </a:r>
                      <a:endParaRPr lang="en-US" sz="1200" b="1" kern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>
                          <a:effectLst/>
                        </a:rPr>
                        <a:t>Lithology</a:t>
                      </a:r>
                      <a:endParaRPr lang="en-US" sz="1200" b="1" kern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7042730"/>
                  </a:ext>
                </a:extLst>
              </a:tr>
              <a:tr h="307964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>
                          <a:effectLst/>
                        </a:rPr>
                        <a:t>9.34</a:t>
                      </a:r>
                      <a:endParaRPr lang="en-US" sz="1200" b="1" kern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>
                          <a:effectLst/>
                        </a:rPr>
                        <a:t>1</a:t>
                      </a:r>
                      <a:endParaRPr lang="en-US" sz="1200" b="1" kern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>
                          <a:effectLst/>
                        </a:rPr>
                        <a:t>1</a:t>
                      </a:r>
                      <a:endParaRPr lang="en-US" sz="1200" b="1" kern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kern="1200" dirty="0">
                          <a:effectLst/>
                        </a:rPr>
                        <a:t>Top</a:t>
                      </a:r>
                      <a:r>
                        <a:rPr lang="en-GB" sz="1100" b="1" kern="1200" dirty="0">
                          <a:effectLst/>
                        </a:rPr>
                        <a:t> soil</a:t>
                      </a:r>
                      <a:endParaRPr lang="en-US" sz="1200" b="1" kern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8822975"/>
                  </a:ext>
                </a:extLst>
              </a:tr>
              <a:tr h="24197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>
                          <a:effectLst/>
                        </a:rPr>
                        <a:t>1.43-3.27</a:t>
                      </a:r>
                      <a:endParaRPr lang="en-US" sz="1200" b="1" kern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>
                          <a:effectLst/>
                        </a:rPr>
                        <a:t>34</a:t>
                      </a:r>
                      <a:endParaRPr lang="en-US" sz="1200" b="1" kern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>
                          <a:effectLst/>
                        </a:rPr>
                        <a:t>35</a:t>
                      </a:r>
                      <a:endParaRPr lang="en-US" sz="1200" b="1" kern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>
                          <a:effectLst/>
                        </a:rPr>
                        <a:t>Brackish Sand</a:t>
                      </a:r>
                      <a:endParaRPr lang="en-US" sz="1200" b="1" kern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57537"/>
                  </a:ext>
                </a:extLst>
              </a:tr>
              <a:tr h="24197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>
                          <a:effectLst/>
                        </a:rPr>
                        <a:t>13.3</a:t>
                      </a:r>
                      <a:endParaRPr lang="en-US" sz="1200" b="1" kern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dirty="0">
                          <a:effectLst/>
                        </a:rPr>
                        <a:t>50</a:t>
                      </a:r>
                      <a:endParaRPr lang="en-US" sz="1200" b="1" kern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>
                          <a:effectLst/>
                        </a:rPr>
                        <a:t>86</a:t>
                      </a:r>
                      <a:endParaRPr lang="en-US" sz="1200" b="1" kern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>
                          <a:effectLst/>
                        </a:rPr>
                        <a:t>Clay</a:t>
                      </a:r>
                      <a:endParaRPr lang="en-US" sz="1200" b="1" kern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5802206"/>
                  </a:ext>
                </a:extLst>
              </a:tr>
              <a:tr h="24197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>
                          <a:effectLst/>
                        </a:rPr>
                        <a:t>72.5</a:t>
                      </a:r>
                      <a:endParaRPr lang="en-US" sz="1200" b="1" kern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>
                          <a:effectLst/>
                        </a:rPr>
                        <a:t>22</a:t>
                      </a:r>
                      <a:endParaRPr lang="en-US" sz="1200" b="1" kern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>
                          <a:effectLst/>
                        </a:rPr>
                        <a:t>108</a:t>
                      </a:r>
                      <a:endParaRPr lang="en-US" sz="1200" b="1" kern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dirty="0">
                          <a:effectLst/>
                        </a:rPr>
                        <a:t>FW Sand</a:t>
                      </a:r>
                      <a:endParaRPr lang="en-US" sz="1200" b="1" kern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3451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962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5638" y="141008"/>
            <a:ext cx="84374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/>
              <a:t>Resistivity pseudo section in north (VES-1) to south (VES-13) direction showing the extent of the brackish water in the shallow </a:t>
            </a:r>
            <a:r>
              <a:rPr lang="en-GB" i="1" dirty="0"/>
              <a:t>aquifer</a:t>
            </a:r>
            <a:endParaRPr lang="en-US" i="1" dirty="0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263239" y="1925784"/>
            <a:ext cx="8880763" cy="358832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8735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5638" y="141006"/>
            <a:ext cx="79525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spcAft>
                <a:spcPts val="1000"/>
              </a:spcAft>
            </a:pPr>
            <a:r>
              <a:rPr lang="en-US" i="1" dirty="0">
                <a:solidFill>
                  <a:srgbClr val="335B74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Vrinda"/>
              </a:rPr>
              <a:t>Water sampling and testing location map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100" y="678873"/>
            <a:ext cx="5381583" cy="589112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815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5638" y="141006"/>
            <a:ext cx="79525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spcAft>
                <a:spcPts val="1000"/>
              </a:spcAft>
            </a:pPr>
            <a:r>
              <a:rPr lang="en-US" i="1" dirty="0">
                <a:solidFill>
                  <a:srgbClr val="335B74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Vrinda"/>
              </a:rPr>
              <a:t>Shallow Aquifer Water quality</a:t>
            </a:r>
            <a:endParaRPr lang="en-US" i="1" dirty="0">
              <a:solidFill>
                <a:srgbClr val="335B74"/>
              </a:solidFill>
              <a:latin typeface="Times New Roman" panose="02020603050405020304" pitchFamily="18" charset="0"/>
              <a:ea typeface="SimSun" panose="02010600030101010101" pitchFamily="2" charset="-122"/>
              <a:cs typeface="Vrind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41" y="845128"/>
            <a:ext cx="6227491" cy="57328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09051" y="3605034"/>
            <a:ext cx="40349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MgCO</a:t>
            </a:r>
            <a:r>
              <a:rPr lang="en-GB" sz="1400" baseline="-25000" dirty="0"/>
              <a:t>3-</a:t>
            </a:r>
            <a:r>
              <a:rPr lang="en-GB" sz="1400" dirty="0"/>
              <a:t>HCO</a:t>
            </a:r>
            <a:r>
              <a:rPr lang="en-GB" sz="1400" baseline="-25000" dirty="0"/>
              <a:t>3 </a:t>
            </a:r>
            <a:r>
              <a:rPr lang="en-GB" sz="1400" dirty="0"/>
              <a:t>type to </a:t>
            </a:r>
            <a:r>
              <a:rPr lang="en-GB" sz="1400" dirty="0" err="1"/>
              <a:t>NaCl</a:t>
            </a:r>
            <a:r>
              <a:rPr lang="en-GB" sz="1400" dirty="0"/>
              <a:t> </a:t>
            </a:r>
            <a:r>
              <a:rPr lang="en-GB" sz="1400" dirty="0"/>
              <a:t>type </a:t>
            </a:r>
          </a:p>
          <a:p>
            <a:r>
              <a:rPr lang="en-GB" sz="1400" dirty="0"/>
              <a:t>MgCO</a:t>
            </a:r>
            <a:r>
              <a:rPr lang="en-GB" sz="1400" baseline="-25000" dirty="0"/>
              <a:t>3-</a:t>
            </a:r>
            <a:r>
              <a:rPr lang="en-GB" sz="1400" dirty="0"/>
              <a:t>HCO</a:t>
            </a:r>
            <a:r>
              <a:rPr lang="en-GB" sz="1400" baseline="-25000" dirty="0"/>
              <a:t>3 </a:t>
            </a:r>
            <a:r>
              <a:rPr lang="en-GB" sz="1400" dirty="0"/>
              <a:t>type indicates recently recharged water</a:t>
            </a:r>
          </a:p>
          <a:p>
            <a:r>
              <a:rPr lang="en-GB" sz="1400" dirty="0" err="1"/>
              <a:t>NaCl</a:t>
            </a:r>
            <a:r>
              <a:rPr lang="en-GB" sz="1400" dirty="0"/>
              <a:t> type indicates seawater intrusion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7590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5638" y="141006"/>
            <a:ext cx="79525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spcAft>
                <a:spcPts val="1000"/>
              </a:spcAft>
            </a:pPr>
            <a:r>
              <a:rPr lang="en-US" i="1" dirty="0">
                <a:solidFill>
                  <a:srgbClr val="335B74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Vrinda"/>
              </a:rPr>
              <a:t>Deep Aquifer Water quality</a:t>
            </a:r>
            <a:endParaRPr lang="en-US" i="1" dirty="0">
              <a:solidFill>
                <a:srgbClr val="335B74"/>
              </a:solidFill>
              <a:latin typeface="Times New Roman" panose="02020603050405020304" pitchFamily="18" charset="0"/>
              <a:ea typeface="SimSun" panose="02010600030101010101" pitchFamily="2" charset="-122"/>
              <a:cs typeface="Vrind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7" y="631158"/>
            <a:ext cx="6954981" cy="62268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64731" y="3934692"/>
            <a:ext cx="403168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Ca-K-Mg-CO</a:t>
            </a:r>
            <a:r>
              <a:rPr lang="en-GB" sz="1400" baseline="-25000" dirty="0"/>
              <a:t>3</a:t>
            </a:r>
            <a:r>
              <a:rPr lang="en-GB" sz="1400" dirty="0"/>
              <a:t>-HCO</a:t>
            </a:r>
            <a:r>
              <a:rPr lang="en-GB" sz="1400" baseline="-25000" dirty="0"/>
              <a:t>3  </a:t>
            </a:r>
            <a:r>
              <a:rPr lang="en-GB" sz="1400" dirty="0"/>
              <a:t>type indicates no effect </a:t>
            </a:r>
          </a:p>
          <a:p>
            <a:r>
              <a:rPr lang="en-GB" sz="1400" dirty="0"/>
              <a:t>of seawater </a:t>
            </a:r>
            <a:r>
              <a:rPr lang="en-GB" sz="1400" dirty="0"/>
              <a:t>intrusion.</a:t>
            </a:r>
          </a:p>
          <a:p>
            <a:r>
              <a:rPr lang="en-GB" sz="1400" dirty="0"/>
              <a:t>Na/K to Mg indicates longer residence time of water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2655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5638" y="141006"/>
            <a:ext cx="79525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spcAft>
                <a:spcPts val="1000"/>
              </a:spcAft>
            </a:pPr>
            <a:r>
              <a:rPr lang="en-US" i="1" dirty="0">
                <a:solidFill>
                  <a:srgbClr val="335B74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Vrinda"/>
              </a:rPr>
              <a:t>Salinity map of Shallow and deep aquifer</a:t>
            </a:r>
            <a:endParaRPr lang="en-US" i="1" dirty="0">
              <a:solidFill>
                <a:srgbClr val="335B74"/>
              </a:solidFill>
              <a:latin typeface="Times New Roman" panose="02020603050405020304" pitchFamily="18" charset="0"/>
              <a:ea typeface="SimSun" panose="02010600030101010101" pitchFamily="2" charset="-122"/>
              <a:cs typeface="Vrinda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0328" y="831275"/>
            <a:ext cx="8132618" cy="5832763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528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5638" y="113296"/>
            <a:ext cx="79525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spcAft>
                <a:spcPts val="1000"/>
              </a:spcAft>
            </a:pPr>
            <a:r>
              <a:rPr lang="en-US" i="1" dirty="0">
                <a:solidFill>
                  <a:srgbClr val="335B74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Vrinda"/>
              </a:rPr>
              <a:t>Arsenic Distribution map in Shallow aquifers</a:t>
            </a:r>
            <a:endParaRPr lang="en-US" i="1" dirty="0">
              <a:solidFill>
                <a:srgbClr val="335B74"/>
              </a:solidFill>
              <a:latin typeface="Times New Roman" panose="02020603050405020304" pitchFamily="18" charset="0"/>
              <a:ea typeface="SimSun" panose="02010600030101010101" pitchFamily="2" charset="-122"/>
              <a:cs typeface="Vrind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831" y="524436"/>
            <a:ext cx="4894118" cy="633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3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654" y="775855"/>
            <a:ext cx="5486400" cy="5943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304800" y="2"/>
            <a:ext cx="944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spcAft>
                <a:spcPts val="1000"/>
              </a:spcAft>
            </a:pPr>
            <a:r>
              <a:rPr lang="en-GB" i="1" dirty="0">
                <a:solidFill>
                  <a:srgbClr val="335B74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Vrinda"/>
              </a:rPr>
              <a:t> </a:t>
            </a:r>
            <a:r>
              <a:rPr lang="en-US" i="1" dirty="0">
                <a:solidFill>
                  <a:srgbClr val="335B74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Vrinda"/>
              </a:rPr>
              <a:t>Digital Elevation Model of the study area (</a:t>
            </a:r>
            <a:r>
              <a:rPr lang="en-US" i="1" dirty="0" err="1">
                <a:solidFill>
                  <a:srgbClr val="335B74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Vrinda"/>
              </a:rPr>
              <a:t>Source:UDD</a:t>
            </a:r>
            <a:r>
              <a:rPr lang="en-US" i="1" dirty="0">
                <a:solidFill>
                  <a:srgbClr val="335B74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Vrinda"/>
              </a:rPr>
              <a:t>) along with the locations of the monitoring wells</a:t>
            </a:r>
          </a:p>
        </p:txBody>
      </p:sp>
    </p:spTree>
    <p:extLst>
      <p:ext uri="{BB962C8B-B14F-4D97-AF65-F5344CB8AC3E}">
        <p14:creationId xmlns:p14="http://schemas.microsoft.com/office/powerpoint/2010/main" val="189107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5638" y="113296"/>
            <a:ext cx="79525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spcAft>
                <a:spcPts val="1000"/>
              </a:spcAft>
            </a:pPr>
            <a:r>
              <a:rPr lang="en-US" i="1" dirty="0">
                <a:solidFill>
                  <a:srgbClr val="335B74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Vrinda"/>
              </a:rPr>
              <a:t>Arsenic Distribution map in Deep aquifers</a:t>
            </a:r>
            <a:endParaRPr lang="en-US" i="1" dirty="0">
              <a:solidFill>
                <a:srgbClr val="335B74"/>
              </a:solidFill>
              <a:latin typeface="Times New Roman" panose="02020603050405020304" pitchFamily="18" charset="0"/>
              <a:ea typeface="SimSun" panose="02010600030101010101" pitchFamily="2" charset="-122"/>
              <a:cs typeface="Vrind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540" y="596155"/>
            <a:ext cx="4838700" cy="626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27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2656" y="76200"/>
            <a:ext cx="53894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335B74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Vrinda"/>
              </a:rPr>
              <a:t>Major basin/watershed identified in the project area</a:t>
            </a:r>
            <a:r>
              <a:rPr lang="en-US" i="1" dirty="0"/>
              <a:t>.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644" y="588818"/>
            <a:ext cx="4654492" cy="626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5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65126" y="133805"/>
            <a:ext cx="44334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335B74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Vrinda"/>
              </a:rPr>
              <a:t>Prospective artificial reservoir locations</a:t>
            </a: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217" y="445532"/>
            <a:ext cx="4287275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9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65126" y="133805"/>
            <a:ext cx="44334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rgbClr val="335B74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Vrinda"/>
              </a:rPr>
              <a:t>Groundwater Model Setup and </a:t>
            </a:r>
            <a:r>
              <a:rPr lang="en-GB" i="1" dirty="0">
                <a:solidFill>
                  <a:srgbClr val="335B74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Vrinda"/>
              </a:rPr>
              <a:t>discretization</a:t>
            </a:r>
            <a:endParaRPr lang="en-US" i="1" dirty="0">
              <a:solidFill>
                <a:srgbClr val="335B74"/>
              </a:solidFill>
              <a:latin typeface="Times New Roman" panose="02020603050405020304" pitchFamily="18" charset="0"/>
              <a:ea typeface="SimSun" panose="02010600030101010101" pitchFamily="2" charset="-122"/>
              <a:cs typeface="Vrinda"/>
            </a:endParaRPr>
          </a:p>
        </p:txBody>
      </p:sp>
      <p:pic>
        <p:nvPicPr>
          <p:cNvPr id="4" name="Picture 3" descr="Model_3D_View"/>
          <p:cNvPicPr/>
          <p:nvPr/>
        </p:nvPicPr>
        <p:blipFill>
          <a:blip r:embed="rId2"/>
          <a:stretch>
            <a:fillRect/>
          </a:stretch>
        </p:blipFill>
        <p:spPr>
          <a:xfrm>
            <a:off x="1216090" y="503137"/>
            <a:ext cx="5960567" cy="51954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30498" y="6211671"/>
            <a:ext cx="9174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The model consists of 345 rows and 210 columns, each 100 m in length and width, respectively, </a:t>
            </a:r>
            <a:endParaRPr lang="en-GB" dirty="0"/>
          </a:p>
          <a:p>
            <a:pPr algn="ctr"/>
            <a:r>
              <a:rPr lang="en-GB" dirty="0"/>
              <a:t>resulting </a:t>
            </a:r>
            <a:r>
              <a:rPr lang="en-GB" dirty="0"/>
              <a:t>in a total number of 72450 cells per layer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23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16853" y="119950"/>
            <a:ext cx="5039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rgbClr val="335B74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Vrinda"/>
              </a:rPr>
              <a:t>Model layers and their hydraulic conductivities</a:t>
            </a:r>
            <a:endParaRPr lang="en-US" i="1" dirty="0">
              <a:solidFill>
                <a:srgbClr val="335B74"/>
              </a:solidFill>
              <a:latin typeface="Times New Roman" panose="02020603050405020304" pitchFamily="18" charset="0"/>
              <a:ea typeface="SimSun" panose="02010600030101010101" pitchFamily="2" charset="-122"/>
              <a:cs typeface="Vrinda"/>
            </a:endParaRPr>
          </a:p>
        </p:txBody>
      </p:sp>
      <p:pic>
        <p:nvPicPr>
          <p:cNvPr id="6" name="Picture 5" descr="Model_K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93273" y="879476"/>
            <a:ext cx="5486400" cy="575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06584" y="119952"/>
            <a:ext cx="80633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>
                <a:solidFill>
                  <a:srgbClr val="335B74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Vrinda"/>
              </a:rPr>
              <a:t>Model simulated hydraulic head for- a) Shallow aquifer, b) intermediate aquifer, and c) the deep aquifer</a:t>
            </a:r>
            <a:endParaRPr lang="en-US" i="1" dirty="0">
              <a:solidFill>
                <a:srgbClr val="335B74"/>
              </a:solidFill>
              <a:latin typeface="Times New Roman" panose="02020603050405020304" pitchFamily="18" charset="0"/>
              <a:ea typeface="SimSun" panose="02010600030101010101" pitchFamily="2" charset="-122"/>
              <a:cs typeface="Vrinda"/>
            </a:endParaRPr>
          </a:p>
        </p:txBody>
      </p:sp>
      <p:pic>
        <p:nvPicPr>
          <p:cNvPr id="4" name="Picture 3" descr="Model Head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8473" y="823594"/>
            <a:ext cx="6192982" cy="572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0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14500" y="0"/>
            <a:ext cx="48213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rgbClr val="335B74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Vrinda"/>
              </a:rPr>
              <a:t>Model simulated recharge rate in the study area</a:t>
            </a:r>
            <a:endParaRPr lang="en-US" i="1" dirty="0">
              <a:solidFill>
                <a:srgbClr val="335B74"/>
              </a:solidFill>
              <a:latin typeface="Times New Roman" panose="02020603050405020304" pitchFamily="18" charset="0"/>
              <a:ea typeface="SimSun" panose="02010600030101010101" pitchFamily="2" charset="-122"/>
              <a:cs typeface="Vrinda"/>
            </a:endParaRPr>
          </a:p>
        </p:txBody>
      </p:sp>
      <p:pic>
        <p:nvPicPr>
          <p:cNvPr id="6" name="Picture 5" descr="Simulated Recharge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0982" y="685800"/>
            <a:ext cx="5008418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3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1275" y="3366652"/>
            <a:ext cx="75091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 i="1" dirty="0">
                <a:solidFill>
                  <a:srgbClr val="335B74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Vrinda"/>
              </a:rPr>
              <a:t>THANK YOU VERY MUCH!</a:t>
            </a:r>
            <a:endParaRPr lang="en-US" sz="4400" b="1" i="1" dirty="0">
              <a:solidFill>
                <a:srgbClr val="335B74"/>
              </a:solidFill>
              <a:latin typeface="Times New Roman" panose="02020603050405020304" pitchFamily="18" charset="0"/>
              <a:ea typeface="SimSun" panose="02010600030101010101" pitchFamily="2" charset="-122"/>
              <a:cs typeface="Vrinda"/>
            </a:endParaRPr>
          </a:p>
        </p:txBody>
      </p:sp>
    </p:spTree>
    <p:extLst>
      <p:ext uri="{BB962C8B-B14F-4D97-AF65-F5344CB8AC3E}">
        <p14:creationId xmlns:p14="http://schemas.microsoft.com/office/powerpoint/2010/main" val="275669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04800" y="0"/>
            <a:ext cx="944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spcAft>
                <a:spcPts val="1000"/>
              </a:spcAft>
            </a:pPr>
            <a:r>
              <a:rPr lang="en-GB" i="1" dirty="0">
                <a:solidFill>
                  <a:srgbClr val="335B74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Vrinda"/>
              </a:rPr>
              <a:t>3D model of aquifer architecture</a:t>
            </a:r>
            <a:endParaRPr lang="en-US" i="1" dirty="0">
              <a:solidFill>
                <a:srgbClr val="335B74"/>
              </a:solidFill>
              <a:latin typeface="Times New Roman" panose="02020603050405020304" pitchFamily="18" charset="0"/>
              <a:ea typeface="SimSun" panose="02010600030101010101" pitchFamily="2" charset="-122"/>
              <a:cs typeface="Vrind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037" y="646333"/>
            <a:ext cx="6767362" cy="601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4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4602" y="0"/>
            <a:ext cx="4087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 err="1">
                <a:solidFill>
                  <a:srgbClr val="335B74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Vrinda"/>
              </a:rPr>
              <a:t>Isopach</a:t>
            </a:r>
            <a:r>
              <a:rPr lang="en-GB" i="1" dirty="0">
                <a:solidFill>
                  <a:srgbClr val="335B74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Vrinda"/>
              </a:rPr>
              <a:t> map of the shallow (1st) aquifer</a:t>
            </a:r>
            <a:endParaRPr lang="en-US" i="1" dirty="0">
              <a:solidFill>
                <a:srgbClr val="335B74"/>
              </a:solidFill>
              <a:latin typeface="Times New Roman" panose="02020603050405020304" pitchFamily="18" charset="0"/>
              <a:ea typeface="SimSun" panose="02010600030101010101" pitchFamily="2" charset="-122"/>
              <a:cs typeface="Vrinda"/>
            </a:endParaRPr>
          </a:p>
        </p:txBody>
      </p:sp>
      <p:pic>
        <p:nvPicPr>
          <p:cNvPr id="4" name="Picture 3" descr="Isopach_aqf_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50918" y="471056"/>
            <a:ext cx="4845628" cy="638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0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61754" y="0"/>
            <a:ext cx="45927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 err="1">
                <a:solidFill>
                  <a:srgbClr val="335B74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Vrinda"/>
              </a:rPr>
              <a:t>Isopach</a:t>
            </a:r>
            <a:r>
              <a:rPr lang="en-GB" i="1" dirty="0">
                <a:solidFill>
                  <a:srgbClr val="335B74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Vrinda"/>
              </a:rPr>
              <a:t> map of the </a:t>
            </a:r>
            <a:r>
              <a:rPr lang="en-GB" i="1" dirty="0">
                <a:solidFill>
                  <a:srgbClr val="335B74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Vrinda"/>
              </a:rPr>
              <a:t>intermediate (2nd) </a:t>
            </a:r>
            <a:r>
              <a:rPr lang="en-GB" i="1" dirty="0">
                <a:solidFill>
                  <a:srgbClr val="335B74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Vrinda"/>
              </a:rPr>
              <a:t>aquifer</a:t>
            </a:r>
            <a:endParaRPr lang="en-US" i="1" dirty="0">
              <a:solidFill>
                <a:srgbClr val="335B74"/>
              </a:solidFill>
              <a:latin typeface="Times New Roman" panose="02020603050405020304" pitchFamily="18" charset="0"/>
              <a:ea typeface="SimSun" panose="02010600030101010101" pitchFamily="2" charset="-122"/>
              <a:cs typeface="Vrinda"/>
            </a:endParaRPr>
          </a:p>
        </p:txBody>
      </p:sp>
      <p:pic>
        <p:nvPicPr>
          <p:cNvPr id="6" name="Picture 5" descr="Isopach_aqf_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12818" y="568036"/>
            <a:ext cx="4890654" cy="628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2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61754" y="0"/>
            <a:ext cx="45927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 err="1">
                <a:solidFill>
                  <a:srgbClr val="335B74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Vrinda"/>
              </a:rPr>
              <a:t>Isopach</a:t>
            </a:r>
            <a:r>
              <a:rPr lang="en-GB" i="1" dirty="0">
                <a:solidFill>
                  <a:srgbClr val="335B74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Vrinda"/>
              </a:rPr>
              <a:t> map of the </a:t>
            </a:r>
            <a:r>
              <a:rPr lang="en-GB" i="1" dirty="0">
                <a:solidFill>
                  <a:srgbClr val="335B74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Vrinda"/>
              </a:rPr>
              <a:t>deep aquifer</a:t>
            </a:r>
            <a:endParaRPr lang="en-US" i="1" dirty="0">
              <a:solidFill>
                <a:srgbClr val="335B74"/>
              </a:solidFill>
              <a:latin typeface="Times New Roman" panose="02020603050405020304" pitchFamily="18" charset="0"/>
              <a:ea typeface="SimSun" panose="02010600030101010101" pitchFamily="2" charset="-122"/>
              <a:cs typeface="Vrinda"/>
            </a:endParaRPr>
          </a:p>
        </p:txBody>
      </p:sp>
      <p:pic>
        <p:nvPicPr>
          <p:cNvPr id="4" name="Picture 3" descr="Isopach_aqf_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61756" y="526475"/>
            <a:ext cx="4831773" cy="633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4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19201" y="152400"/>
            <a:ext cx="72459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>
                <a:solidFill>
                  <a:srgbClr val="335B74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Vrinda"/>
              </a:rPr>
              <a:t>Cross section showing the vertical distribution of aquifer and </a:t>
            </a:r>
            <a:r>
              <a:rPr lang="en-GB" i="1" dirty="0" err="1">
                <a:solidFill>
                  <a:srgbClr val="335B74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Vrinda"/>
              </a:rPr>
              <a:t>aquitard</a:t>
            </a:r>
            <a:endParaRPr lang="en-US" i="1" dirty="0">
              <a:solidFill>
                <a:srgbClr val="335B74"/>
              </a:solidFill>
              <a:latin typeface="Times New Roman" panose="02020603050405020304" pitchFamily="18" charset="0"/>
              <a:ea typeface="SimSun" panose="02010600030101010101" pitchFamily="2" charset="-122"/>
              <a:cs typeface="Vrinda"/>
            </a:endParaRPr>
          </a:p>
        </p:txBody>
      </p:sp>
      <p:pic>
        <p:nvPicPr>
          <p:cNvPr id="6" name="Picture 5" descr="Cross  Section"/>
          <p:cNvPicPr/>
          <p:nvPr/>
        </p:nvPicPr>
        <p:blipFill>
          <a:blip r:embed="rId2"/>
          <a:stretch>
            <a:fillRect/>
          </a:stretch>
        </p:blipFill>
        <p:spPr>
          <a:xfrm>
            <a:off x="491836" y="692730"/>
            <a:ext cx="8160328" cy="570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16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76400" y="180110"/>
            <a:ext cx="6026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rgbClr val="335B74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Vrinda"/>
              </a:rPr>
              <a:t>Fence diagram showing aquifer framework in the study area</a:t>
            </a:r>
            <a:endParaRPr lang="en-US" i="1" dirty="0">
              <a:solidFill>
                <a:srgbClr val="335B74"/>
              </a:solidFill>
              <a:latin typeface="Times New Roman" panose="02020603050405020304" pitchFamily="18" charset="0"/>
              <a:ea typeface="SimSun" panose="02010600030101010101" pitchFamily="2" charset="-122"/>
              <a:cs typeface="Vrinda"/>
            </a:endParaRPr>
          </a:p>
        </p:txBody>
      </p:sp>
      <p:pic>
        <p:nvPicPr>
          <p:cNvPr id="4" name="Picture 3" descr="Fence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6366" y="803564"/>
            <a:ext cx="8686799" cy="570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5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60765" y="193965"/>
            <a:ext cx="67887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335B74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Vrinda"/>
              </a:rPr>
              <a:t>Groundwater level contour of the shallow aquifer and deep aquifer</a:t>
            </a:r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4075" y="1052947"/>
            <a:ext cx="8562109" cy="5237019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1635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</TotalTime>
  <Words>437</Words>
  <Application>Microsoft Office PowerPoint</Application>
  <PresentationFormat>On-screen Show (4:3)</PresentationFormat>
  <Paragraphs>108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SimSun</vt:lpstr>
      <vt:lpstr>游ゴシック</vt:lpstr>
      <vt:lpstr>Arial</vt:lpstr>
      <vt:lpstr>Arial Black</vt:lpstr>
      <vt:lpstr>Calibri</vt:lpstr>
      <vt:lpstr>Calibri Light</vt:lpstr>
      <vt:lpstr>Times New Roman</vt:lpstr>
      <vt:lpstr>Vrinda</vt:lpstr>
      <vt:lpstr>Office Theme</vt:lpstr>
      <vt:lpstr>DRAFT FINAL REPORT ON HYDRO-GEOLOGICAL SURVEY UNDER MIRSHARAI UPAZILA DEVELOPMENT PLAN (MUDP)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REPORT ON HYDRO-GEOLOGICAL SURVEY UNDER MIRSHARAI UPAZILA DEVELOPMENT PLAN (MUDP)</dc:title>
  <dc:creator>CGR</dc:creator>
  <cp:lastModifiedBy>CGR</cp:lastModifiedBy>
  <cp:revision>17</cp:revision>
  <dcterms:created xsi:type="dcterms:W3CDTF">2018-08-25T15:45:24Z</dcterms:created>
  <dcterms:modified xsi:type="dcterms:W3CDTF">2018-10-09T06:19:59Z</dcterms:modified>
</cp:coreProperties>
</file>