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57"/>
  </p:notesMasterIdLst>
  <p:handoutMasterIdLst>
    <p:handoutMasterId r:id="rId58"/>
  </p:handoutMasterIdLst>
  <p:sldIdLst>
    <p:sldId id="256" r:id="rId2"/>
    <p:sldId id="295" r:id="rId3"/>
    <p:sldId id="275" r:id="rId4"/>
    <p:sldId id="257" r:id="rId5"/>
    <p:sldId id="276" r:id="rId6"/>
    <p:sldId id="258" r:id="rId7"/>
    <p:sldId id="260" r:id="rId8"/>
    <p:sldId id="284" r:id="rId9"/>
    <p:sldId id="296" r:id="rId10"/>
    <p:sldId id="298" r:id="rId11"/>
    <p:sldId id="309" r:id="rId12"/>
    <p:sldId id="262" r:id="rId13"/>
    <p:sldId id="282" r:id="rId14"/>
    <p:sldId id="310" r:id="rId15"/>
    <p:sldId id="263" r:id="rId16"/>
    <p:sldId id="280" r:id="rId17"/>
    <p:sldId id="299" r:id="rId18"/>
    <p:sldId id="311" r:id="rId19"/>
    <p:sldId id="264" r:id="rId20"/>
    <p:sldId id="261" r:id="rId21"/>
    <p:sldId id="297" r:id="rId22"/>
    <p:sldId id="265" r:id="rId23"/>
    <p:sldId id="302" r:id="rId24"/>
    <p:sldId id="313" r:id="rId25"/>
    <p:sldId id="301" r:id="rId26"/>
    <p:sldId id="306" r:id="rId27"/>
    <p:sldId id="307" r:id="rId28"/>
    <p:sldId id="312" r:id="rId29"/>
    <p:sldId id="308" r:id="rId30"/>
    <p:sldId id="316" r:id="rId31"/>
    <p:sldId id="314" r:id="rId32"/>
    <p:sldId id="315" r:id="rId33"/>
    <p:sldId id="317" r:id="rId34"/>
    <p:sldId id="303" r:id="rId35"/>
    <p:sldId id="304" r:id="rId36"/>
    <p:sldId id="31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25" r:id="rId48"/>
    <p:sldId id="326" r:id="rId49"/>
    <p:sldId id="327" r:id="rId50"/>
    <p:sldId id="328" r:id="rId51"/>
    <p:sldId id="329" r:id="rId52"/>
    <p:sldId id="341" r:id="rId53"/>
    <p:sldId id="342" r:id="rId54"/>
    <p:sldId id="274" r:id="rId55"/>
    <p:sldId id="340" r:id="rId56"/>
  </p:sldIdLst>
  <p:sldSz cx="12192000" cy="6858000"/>
  <p:notesSz cx="9874250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posal Section DevCon" initials="DevCon" lastIdx="1" clrIdx="0">
    <p:extLst>
      <p:ext uri="{19B8F6BF-5375-455C-9EA6-DF929625EA0E}">
        <p15:presenceInfo xmlns:p15="http://schemas.microsoft.com/office/powerpoint/2012/main" userId="Proposal Section DevC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8E251-EAD6-4BAD-BB88-1E22585446D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98D719-A228-4AD2-9DBE-44F9CE50BA29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1800" b="1" dirty="0" err="1"/>
            <a:t>Moyamaya</a:t>
          </a:r>
          <a:r>
            <a:rPr lang="en-US" sz="1800" b="1" dirty="0"/>
            <a:t> Tourism City</a:t>
          </a:r>
        </a:p>
      </dgm:t>
    </dgm:pt>
    <dgm:pt modelId="{C43BBD1C-C217-45D7-8E71-85403E18A322}" type="parTrans" cxnId="{5439099E-B3C4-4831-A2AB-950C8685598E}">
      <dgm:prSet/>
      <dgm:spPr/>
      <dgm:t>
        <a:bodyPr/>
        <a:lstStyle/>
        <a:p>
          <a:pPr algn="ctr"/>
          <a:endParaRPr lang="en-US" sz="1600"/>
        </a:p>
      </dgm:t>
    </dgm:pt>
    <dgm:pt modelId="{8E0C126E-1AAF-4A4A-AA67-30C594C78A6D}" type="sibTrans" cxnId="{5439099E-B3C4-4831-A2AB-950C8685598E}">
      <dgm:prSet/>
      <dgm:spPr/>
      <dgm:t>
        <a:bodyPr/>
        <a:lstStyle/>
        <a:p>
          <a:pPr algn="ctr"/>
          <a:endParaRPr lang="en-US" sz="1600"/>
        </a:p>
      </dgm:t>
    </dgm:pt>
    <dgm:pt modelId="{0F368960-852F-4570-8B8D-6880AD68D650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1600" b="0" dirty="0"/>
            <a:t>Department of Forest, Tourism and BWDB</a:t>
          </a:r>
        </a:p>
      </dgm:t>
    </dgm:pt>
    <dgm:pt modelId="{C19C752B-2F4D-4B57-8CA4-7D293B1456FD}" type="parTrans" cxnId="{80E27DFF-9E8C-44B6-A198-2D4DB612AEC3}">
      <dgm:prSet/>
      <dgm:spPr/>
      <dgm:t>
        <a:bodyPr/>
        <a:lstStyle/>
        <a:p>
          <a:pPr algn="ctr"/>
          <a:endParaRPr lang="en-US" sz="1600"/>
        </a:p>
      </dgm:t>
    </dgm:pt>
    <dgm:pt modelId="{AF063B4E-AB42-42CC-8D8E-3D1A955F4F61}" type="sibTrans" cxnId="{80E27DFF-9E8C-44B6-A198-2D4DB612AEC3}">
      <dgm:prSet/>
      <dgm:spPr/>
      <dgm:t>
        <a:bodyPr/>
        <a:lstStyle/>
        <a:p>
          <a:pPr algn="ctr"/>
          <a:endParaRPr lang="en-US" sz="1600"/>
        </a:p>
      </dgm:t>
    </dgm:pt>
    <dgm:pt modelId="{94EE6F77-D458-4CCC-8013-FDBE83FC8CE1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1800" b="1" dirty="0" err="1"/>
            <a:t>Mirsharai</a:t>
          </a:r>
          <a:r>
            <a:rPr lang="en-US" sz="1800" b="1" dirty="0"/>
            <a:t> Special Economic Zone and EPZ </a:t>
          </a:r>
          <a:r>
            <a:rPr lang="en-US" sz="1800" b="0" dirty="0"/>
            <a:t>(</a:t>
          </a:r>
          <a:r>
            <a:rPr lang="en-US" sz="1800" b="0" i="0" dirty="0"/>
            <a:t>7716 acres</a:t>
          </a:r>
          <a:r>
            <a:rPr lang="en-US" sz="1800" b="0" dirty="0"/>
            <a:t>)</a:t>
          </a:r>
        </a:p>
      </dgm:t>
    </dgm:pt>
    <dgm:pt modelId="{B7105371-E8E0-4A96-8640-53CFE6570A28}" type="parTrans" cxnId="{2EECF8A1-493A-46D2-AA6A-D1F30D66E5F8}">
      <dgm:prSet/>
      <dgm:spPr/>
      <dgm:t>
        <a:bodyPr/>
        <a:lstStyle/>
        <a:p>
          <a:pPr algn="ctr"/>
          <a:endParaRPr lang="en-US" sz="1600"/>
        </a:p>
      </dgm:t>
    </dgm:pt>
    <dgm:pt modelId="{3AEB8060-EDBD-4539-9931-3EED94F4125B}" type="sibTrans" cxnId="{2EECF8A1-493A-46D2-AA6A-D1F30D66E5F8}">
      <dgm:prSet/>
      <dgm:spPr/>
      <dgm:t>
        <a:bodyPr/>
        <a:lstStyle/>
        <a:p>
          <a:pPr algn="ctr"/>
          <a:endParaRPr lang="en-US" sz="1600"/>
        </a:p>
      </dgm:t>
    </dgm:pt>
    <dgm:pt modelId="{2AEBF5C5-2B17-487E-AF54-010890E6A955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1600" dirty="0"/>
            <a:t>BEZA</a:t>
          </a:r>
        </a:p>
      </dgm:t>
    </dgm:pt>
    <dgm:pt modelId="{CD1875AD-FED7-4209-8909-FD962A864C52}" type="parTrans" cxnId="{53242B87-976C-458B-A53D-41EFF1A8454B}">
      <dgm:prSet/>
      <dgm:spPr/>
      <dgm:t>
        <a:bodyPr/>
        <a:lstStyle/>
        <a:p>
          <a:pPr algn="ctr"/>
          <a:endParaRPr lang="en-US" sz="1600"/>
        </a:p>
      </dgm:t>
    </dgm:pt>
    <dgm:pt modelId="{B3EA09DB-8C12-4B89-94BF-8DBC302E13AA}" type="sibTrans" cxnId="{53242B87-976C-458B-A53D-41EFF1A8454B}">
      <dgm:prSet/>
      <dgm:spPr/>
      <dgm:t>
        <a:bodyPr/>
        <a:lstStyle/>
        <a:p>
          <a:pPr algn="ctr"/>
          <a:endParaRPr lang="en-US" sz="1600"/>
        </a:p>
      </dgm:t>
    </dgm:pt>
    <dgm:pt modelId="{B88B3669-D038-47E5-A5E2-10FC120CC392}">
      <dgm:prSet phldrT="[Text]" custT="1"/>
      <dgm:spPr>
        <a:solidFill>
          <a:srgbClr val="0070C0"/>
        </a:solidFill>
      </dgm:spPr>
      <dgm:t>
        <a:bodyPr/>
        <a:lstStyle/>
        <a:p>
          <a:pPr algn="l">
            <a:spcAft>
              <a:spcPct val="35000"/>
            </a:spcAft>
          </a:pPr>
          <a:r>
            <a:rPr lang="en-US" sz="1800" b="1" dirty="0" err="1"/>
            <a:t>Sitakunda</a:t>
          </a:r>
          <a:r>
            <a:rPr lang="en-US" sz="1800" b="1" dirty="0"/>
            <a:t> Sea Port </a:t>
          </a:r>
        </a:p>
        <a:p>
          <a:pPr algn="l">
            <a:spcAft>
              <a:spcPts val="0"/>
            </a:spcAft>
          </a:pPr>
          <a:r>
            <a:rPr lang="en-US" sz="1800" b="0" dirty="0"/>
            <a:t>and</a:t>
          </a:r>
        </a:p>
        <a:p>
          <a:pPr algn="l">
            <a:spcAft>
              <a:spcPct val="35000"/>
            </a:spcAft>
          </a:pPr>
          <a:r>
            <a:rPr lang="en-US" sz="1800" b="1" dirty="0" err="1"/>
            <a:t>Ramgarh</a:t>
          </a:r>
          <a:r>
            <a:rPr lang="en-US" sz="1800" b="1" dirty="0"/>
            <a:t> land Port</a:t>
          </a:r>
        </a:p>
      </dgm:t>
    </dgm:pt>
    <dgm:pt modelId="{CDE090F0-7780-49E2-BFD3-E880B9D3FFC9}" type="parTrans" cxnId="{3A9E78A6-7723-45F2-BC19-5A542CAD8EBD}">
      <dgm:prSet/>
      <dgm:spPr/>
      <dgm:t>
        <a:bodyPr/>
        <a:lstStyle/>
        <a:p>
          <a:pPr algn="ctr"/>
          <a:endParaRPr lang="en-US" sz="1600"/>
        </a:p>
      </dgm:t>
    </dgm:pt>
    <dgm:pt modelId="{0468668B-0478-431A-AB28-4CBA435520D3}" type="sibTrans" cxnId="{3A9E78A6-7723-45F2-BC19-5A542CAD8EBD}">
      <dgm:prSet/>
      <dgm:spPr/>
      <dgm:t>
        <a:bodyPr/>
        <a:lstStyle/>
        <a:p>
          <a:pPr algn="ctr"/>
          <a:endParaRPr lang="en-US" sz="1600"/>
        </a:p>
      </dgm:t>
    </dgm:pt>
    <dgm:pt modelId="{D5561C05-7A81-452A-AC07-03C2D857FAFA}">
      <dgm:prSet phldrT="[Text]" custT="1"/>
      <dgm:spPr>
        <a:solidFill>
          <a:srgbClr val="0070C0"/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en-US" sz="1400" dirty="0"/>
            <a:t>Chittagong Port Authority</a:t>
          </a:r>
        </a:p>
      </dgm:t>
    </dgm:pt>
    <dgm:pt modelId="{092B49D3-263D-4A02-889F-9374A6D7DE15}" type="parTrans" cxnId="{7F4D2864-1297-4148-8F88-308D6D152D98}">
      <dgm:prSet/>
      <dgm:spPr/>
      <dgm:t>
        <a:bodyPr/>
        <a:lstStyle/>
        <a:p>
          <a:pPr algn="ctr"/>
          <a:endParaRPr lang="en-US" sz="1600"/>
        </a:p>
      </dgm:t>
    </dgm:pt>
    <dgm:pt modelId="{96B11158-6A53-4D39-ABC6-7D3DB93B6A2A}" type="sibTrans" cxnId="{7F4D2864-1297-4148-8F88-308D6D152D98}">
      <dgm:prSet/>
      <dgm:spPr/>
      <dgm:t>
        <a:bodyPr/>
        <a:lstStyle/>
        <a:p>
          <a:pPr algn="ctr"/>
          <a:endParaRPr lang="en-US" sz="1600"/>
        </a:p>
      </dgm:t>
    </dgm:pt>
    <dgm:pt modelId="{86E15E35-A150-46F5-93B3-F4BE300EEC1E}">
      <dgm:prSet phldrT="[Text]" custT="1"/>
      <dgm:spPr>
        <a:solidFill>
          <a:srgbClr val="0070C0"/>
        </a:solidFill>
      </dgm:spPr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en-US" sz="1800" b="1" dirty="0"/>
            <a:t>New Employment </a:t>
          </a:r>
          <a:r>
            <a:rPr lang="en-US" sz="1800" b="0" dirty="0"/>
            <a:t>(50 </a:t>
          </a:r>
          <a:r>
            <a:rPr lang="en-US" sz="1800" b="0" dirty="0" err="1"/>
            <a:t>lacs</a:t>
          </a:r>
          <a:r>
            <a:rPr lang="en-US" sz="1800" b="0" dirty="0"/>
            <a:t>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800" b="0" dirty="0"/>
            <a:t>and</a:t>
          </a:r>
          <a:r>
            <a:rPr lang="en-US" sz="1800" b="1" dirty="0"/>
            <a:t> 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US" sz="1800" b="1" dirty="0"/>
            <a:t>New Communication Facilities</a:t>
          </a:r>
        </a:p>
      </dgm:t>
    </dgm:pt>
    <dgm:pt modelId="{BE5EACA4-2C46-45AB-9562-7D24AC58F4F5}" type="parTrans" cxnId="{256CBD72-9DDA-4F4C-91F2-1355E0EFE7CA}">
      <dgm:prSet/>
      <dgm:spPr/>
      <dgm:t>
        <a:bodyPr/>
        <a:lstStyle/>
        <a:p>
          <a:pPr algn="ctr"/>
          <a:endParaRPr lang="en-US" sz="1600"/>
        </a:p>
      </dgm:t>
    </dgm:pt>
    <dgm:pt modelId="{4314F261-DD65-4F40-8B95-BBA65DC9638B}" type="sibTrans" cxnId="{256CBD72-9DDA-4F4C-91F2-1355E0EFE7CA}">
      <dgm:prSet/>
      <dgm:spPr/>
      <dgm:t>
        <a:bodyPr/>
        <a:lstStyle/>
        <a:p>
          <a:pPr algn="ctr"/>
          <a:endParaRPr lang="en-US" sz="1600"/>
        </a:p>
      </dgm:t>
    </dgm:pt>
    <dgm:pt modelId="{6DFA6474-BEE0-46AE-97D4-7F446AAFFF32}">
      <dgm:prSet phldrT="[Text]" custT="1"/>
      <dgm:spPr>
        <a:solidFill>
          <a:srgbClr val="0070C0"/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en-US" sz="1400" dirty="0"/>
            <a:t>Bangladesh Land Port Authority</a:t>
          </a:r>
        </a:p>
      </dgm:t>
    </dgm:pt>
    <dgm:pt modelId="{4A4EE237-D276-4D39-848C-F29788F12AD0}" type="parTrans" cxnId="{9867BE2C-55E6-4C83-A5C1-09A6C5BA0DE7}">
      <dgm:prSet/>
      <dgm:spPr/>
      <dgm:t>
        <a:bodyPr/>
        <a:lstStyle/>
        <a:p>
          <a:pPr algn="ctr"/>
          <a:endParaRPr lang="en-US" sz="1600"/>
        </a:p>
      </dgm:t>
    </dgm:pt>
    <dgm:pt modelId="{A144EC34-024F-47BF-8E83-03EF93EC9866}" type="sibTrans" cxnId="{9867BE2C-55E6-4C83-A5C1-09A6C5BA0DE7}">
      <dgm:prSet/>
      <dgm:spPr/>
      <dgm:t>
        <a:bodyPr/>
        <a:lstStyle/>
        <a:p>
          <a:pPr algn="ctr"/>
          <a:endParaRPr lang="en-US" sz="1600"/>
        </a:p>
      </dgm:t>
    </dgm:pt>
    <dgm:pt modelId="{F8716942-7742-4BB4-9099-D08AC9BE64B2}">
      <dgm:prSet phldrT="[Text]" custT="1"/>
      <dgm:spPr>
        <a:solidFill>
          <a:srgbClr val="0070C0"/>
        </a:solidFill>
      </dgm:spPr>
      <dgm:t>
        <a:bodyPr/>
        <a:lstStyle/>
        <a:p>
          <a:pPr algn="l"/>
          <a:r>
            <a:rPr lang="en-US" sz="1600" dirty="0"/>
            <a:t>BEPZA</a:t>
          </a:r>
        </a:p>
      </dgm:t>
    </dgm:pt>
    <dgm:pt modelId="{9EF36B74-3B55-4A65-933A-559F1B18BEAA}" type="parTrans" cxnId="{D698FC25-083B-46E1-B4A5-CDD61C5CEEAF}">
      <dgm:prSet/>
      <dgm:spPr/>
      <dgm:t>
        <a:bodyPr/>
        <a:lstStyle/>
        <a:p>
          <a:pPr algn="ctr"/>
          <a:endParaRPr lang="en-US" sz="1600"/>
        </a:p>
      </dgm:t>
    </dgm:pt>
    <dgm:pt modelId="{E095ED01-D7D9-4A95-A66F-CC621CF42D2A}" type="sibTrans" cxnId="{D698FC25-083B-46E1-B4A5-CDD61C5CEEAF}">
      <dgm:prSet/>
      <dgm:spPr/>
      <dgm:t>
        <a:bodyPr/>
        <a:lstStyle/>
        <a:p>
          <a:pPr algn="ctr"/>
          <a:endParaRPr lang="en-US" sz="1600"/>
        </a:p>
      </dgm:t>
    </dgm:pt>
    <dgm:pt modelId="{370588C8-42C9-4BA9-A6CD-071A9584EF84}" type="pres">
      <dgm:prSet presAssocID="{BBE8E251-EAD6-4BAD-BB88-1E22585446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DC8707-7625-4DF7-A60C-B061765078A7}" type="pres">
      <dgm:prSet presAssocID="{BBE8E251-EAD6-4BAD-BB88-1E22585446D6}" presName="bkgdShp" presStyleLbl="alignAccFollowNode1" presStyleIdx="0" presStyleCnt="1" custLinFactNeighborY="-580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DC4FF527-29B2-4E88-AB2C-6A8B9FF1A814}" type="pres">
      <dgm:prSet presAssocID="{BBE8E251-EAD6-4BAD-BB88-1E22585446D6}" presName="linComp" presStyleCnt="0"/>
      <dgm:spPr/>
    </dgm:pt>
    <dgm:pt modelId="{FDBC96C1-435A-4AA6-BE29-5BD2FB6D3311}" type="pres">
      <dgm:prSet presAssocID="{7898D719-A228-4AD2-9DBE-44F9CE50BA29}" presName="compNode" presStyleCnt="0"/>
      <dgm:spPr/>
    </dgm:pt>
    <dgm:pt modelId="{6F3AE65F-0710-49EC-AD4E-CA0DBBFB4747}" type="pres">
      <dgm:prSet presAssocID="{7898D719-A228-4AD2-9DBE-44F9CE50BA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4F79D-DECF-4EDD-B600-A8215E878D05}" type="pres">
      <dgm:prSet presAssocID="{7898D719-A228-4AD2-9DBE-44F9CE50BA29}" presName="invisiNode" presStyleLbl="node1" presStyleIdx="0" presStyleCnt="4"/>
      <dgm:spPr/>
    </dgm:pt>
    <dgm:pt modelId="{63577176-71EE-4E3B-8281-6572DBFD4E63}" type="pres">
      <dgm:prSet presAssocID="{7898D719-A228-4AD2-9DBE-44F9CE50BA29}" presName="imagNode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0F53A9D9-BFCC-4D05-AB52-82326FAA1610}" type="pres">
      <dgm:prSet presAssocID="{8E0C126E-1AAF-4A4A-AA67-30C594C78A6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C373AC-B78E-4C41-BC1E-3932C71C6CDA}" type="pres">
      <dgm:prSet presAssocID="{94EE6F77-D458-4CCC-8013-FDBE83FC8CE1}" presName="compNode" presStyleCnt="0"/>
      <dgm:spPr/>
    </dgm:pt>
    <dgm:pt modelId="{BFE4ED2C-96C0-4A35-8829-57CE959F462B}" type="pres">
      <dgm:prSet presAssocID="{94EE6F77-D458-4CCC-8013-FDBE83FC8C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847CB-21B8-4E03-ACDB-FFAF4D07106C}" type="pres">
      <dgm:prSet presAssocID="{94EE6F77-D458-4CCC-8013-FDBE83FC8CE1}" presName="invisiNode" presStyleLbl="node1" presStyleIdx="1" presStyleCnt="4"/>
      <dgm:spPr/>
    </dgm:pt>
    <dgm:pt modelId="{3F965C8E-B949-4CA7-97DF-655346529170}" type="pres">
      <dgm:prSet presAssocID="{94EE6F77-D458-4CCC-8013-FDBE83FC8CE1}" presName="imagNode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733E864D-8B4A-45F0-8C5A-FD9955376517}" type="pres">
      <dgm:prSet presAssocID="{3AEB8060-EDBD-4539-9931-3EED94F4125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1FFFAAB-56CD-463E-B331-7F28F5BCBC00}" type="pres">
      <dgm:prSet presAssocID="{B88B3669-D038-47E5-A5E2-10FC120CC392}" presName="compNode" presStyleCnt="0"/>
      <dgm:spPr/>
    </dgm:pt>
    <dgm:pt modelId="{FCE0679D-B351-4BC1-8F5A-E5ABD8217621}" type="pres">
      <dgm:prSet presAssocID="{B88B3669-D038-47E5-A5E2-10FC120CC3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61776-F812-4164-8F05-84F4335CB34A}" type="pres">
      <dgm:prSet presAssocID="{B88B3669-D038-47E5-A5E2-10FC120CC392}" presName="invisiNode" presStyleLbl="node1" presStyleIdx="2" presStyleCnt="4"/>
      <dgm:spPr/>
    </dgm:pt>
    <dgm:pt modelId="{1F5E08FA-A1CF-4263-A968-A8571176DDE6}" type="pres">
      <dgm:prSet presAssocID="{B88B3669-D038-47E5-A5E2-10FC120CC392}" presName="imagNode" presStyleLbl="fgImgPlace1" presStyleIdx="2" presStyleCnt="4" custLinFactNeighborX="0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DEB4D138-9FDC-4379-972C-636A071D1408}" type="pres">
      <dgm:prSet presAssocID="{0468668B-0478-431A-AB28-4CBA435520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A7D4921-9B6C-4A0A-9605-0C7320EF65DF}" type="pres">
      <dgm:prSet presAssocID="{86E15E35-A150-46F5-93B3-F4BE300EEC1E}" presName="compNode" presStyleCnt="0"/>
      <dgm:spPr/>
    </dgm:pt>
    <dgm:pt modelId="{0AA22EEA-11FE-4913-B21A-627304221DED}" type="pres">
      <dgm:prSet presAssocID="{86E15E35-A150-46F5-93B3-F4BE300EEC1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08DF3-E74D-4B7C-A1BD-099F21BBD7C4}" type="pres">
      <dgm:prSet presAssocID="{86E15E35-A150-46F5-93B3-F4BE300EEC1E}" presName="invisiNode" presStyleLbl="node1" presStyleIdx="3" presStyleCnt="4"/>
      <dgm:spPr/>
    </dgm:pt>
    <dgm:pt modelId="{A11B5038-B61E-4FCF-9022-14AF0B915BDC}" type="pres">
      <dgm:prSet presAssocID="{86E15E35-A150-46F5-93B3-F4BE300EEC1E}" presName="imagNode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en-US"/>
        </a:p>
      </dgm:t>
    </dgm:pt>
  </dgm:ptLst>
  <dgm:cxnLst>
    <dgm:cxn modelId="{7F4D2864-1297-4148-8F88-308D6D152D98}" srcId="{B88B3669-D038-47E5-A5E2-10FC120CC392}" destId="{D5561C05-7A81-452A-AC07-03C2D857FAFA}" srcOrd="0" destOrd="0" parTransId="{092B49D3-263D-4A02-889F-9374A6D7DE15}" sibTransId="{96B11158-6A53-4D39-ABC6-7D3DB93B6A2A}"/>
    <dgm:cxn modelId="{27D71433-50A1-47F9-8246-D07D4705FF55}" type="presOf" srcId="{86E15E35-A150-46F5-93B3-F4BE300EEC1E}" destId="{0AA22EEA-11FE-4913-B21A-627304221DED}" srcOrd="0" destOrd="0" presId="urn:microsoft.com/office/officeart/2005/8/layout/pList2"/>
    <dgm:cxn modelId="{AB9D443C-F471-4BAC-8F61-A2C3C6C44CA8}" type="presOf" srcId="{3AEB8060-EDBD-4539-9931-3EED94F4125B}" destId="{733E864D-8B4A-45F0-8C5A-FD9955376517}" srcOrd="0" destOrd="0" presId="urn:microsoft.com/office/officeart/2005/8/layout/pList2"/>
    <dgm:cxn modelId="{256CBD72-9DDA-4F4C-91F2-1355E0EFE7CA}" srcId="{BBE8E251-EAD6-4BAD-BB88-1E22585446D6}" destId="{86E15E35-A150-46F5-93B3-F4BE300EEC1E}" srcOrd="3" destOrd="0" parTransId="{BE5EACA4-2C46-45AB-9562-7D24AC58F4F5}" sibTransId="{4314F261-DD65-4F40-8B95-BBA65DC9638B}"/>
    <dgm:cxn modelId="{53242B87-976C-458B-A53D-41EFF1A8454B}" srcId="{94EE6F77-D458-4CCC-8013-FDBE83FC8CE1}" destId="{2AEBF5C5-2B17-487E-AF54-010890E6A955}" srcOrd="0" destOrd="0" parTransId="{CD1875AD-FED7-4209-8909-FD962A864C52}" sibTransId="{B3EA09DB-8C12-4B89-94BF-8DBC302E13AA}"/>
    <dgm:cxn modelId="{62CD9B69-24F0-4C30-BBD2-32E58C9B2FE6}" type="presOf" srcId="{F8716942-7742-4BB4-9099-D08AC9BE64B2}" destId="{BFE4ED2C-96C0-4A35-8829-57CE959F462B}" srcOrd="0" destOrd="2" presId="urn:microsoft.com/office/officeart/2005/8/layout/pList2"/>
    <dgm:cxn modelId="{66F403EC-8203-4957-BFF2-B41D72453D2C}" type="presOf" srcId="{6DFA6474-BEE0-46AE-97D4-7F446AAFFF32}" destId="{FCE0679D-B351-4BC1-8F5A-E5ABD8217621}" srcOrd="0" destOrd="2" presId="urn:microsoft.com/office/officeart/2005/8/layout/pList2"/>
    <dgm:cxn modelId="{B24117B7-DC6D-4507-88CC-E9CBC2AC1A9A}" type="presOf" srcId="{D5561C05-7A81-452A-AC07-03C2D857FAFA}" destId="{FCE0679D-B351-4BC1-8F5A-E5ABD8217621}" srcOrd="0" destOrd="1" presId="urn:microsoft.com/office/officeart/2005/8/layout/pList2"/>
    <dgm:cxn modelId="{CAB736B7-A891-4C71-B8C3-48428AF54CDD}" type="presOf" srcId="{8E0C126E-1AAF-4A4A-AA67-30C594C78A6D}" destId="{0F53A9D9-BFCC-4D05-AB52-82326FAA1610}" srcOrd="0" destOrd="0" presId="urn:microsoft.com/office/officeart/2005/8/layout/pList2"/>
    <dgm:cxn modelId="{3A9E78A6-7723-45F2-BC19-5A542CAD8EBD}" srcId="{BBE8E251-EAD6-4BAD-BB88-1E22585446D6}" destId="{B88B3669-D038-47E5-A5E2-10FC120CC392}" srcOrd="2" destOrd="0" parTransId="{CDE090F0-7780-49E2-BFD3-E880B9D3FFC9}" sibTransId="{0468668B-0478-431A-AB28-4CBA435520D3}"/>
    <dgm:cxn modelId="{80E27DFF-9E8C-44B6-A198-2D4DB612AEC3}" srcId="{7898D719-A228-4AD2-9DBE-44F9CE50BA29}" destId="{0F368960-852F-4570-8B8D-6880AD68D650}" srcOrd="0" destOrd="0" parTransId="{C19C752B-2F4D-4B57-8CA4-7D293B1456FD}" sibTransId="{AF063B4E-AB42-42CC-8D8E-3D1A955F4F61}"/>
    <dgm:cxn modelId="{9529CC20-EE9E-43B1-A50C-BDF27266ABED}" type="presOf" srcId="{B88B3669-D038-47E5-A5E2-10FC120CC392}" destId="{FCE0679D-B351-4BC1-8F5A-E5ABD8217621}" srcOrd="0" destOrd="0" presId="urn:microsoft.com/office/officeart/2005/8/layout/pList2"/>
    <dgm:cxn modelId="{D698FC25-083B-46E1-B4A5-CDD61C5CEEAF}" srcId="{94EE6F77-D458-4CCC-8013-FDBE83FC8CE1}" destId="{F8716942-7742-4BB4-9099-D08AC9BE64B2}" srcOrd="1" destOrd="0" parTransId="{9EF36B74-3B55-4A65-933A-559F1B18BEAA}" sibTransId="{E095ED01-D7D9-4A95-A66F-CC621CF42D2A}"/>
    <dgm:cxn modelId="{9867BE2C-55E6-4C83-A5C1-09A6C5BA0DE7}" srcId="{B88B3669-D038-47E5-A5E2-10FC120CC392}" destId="{6DFA6474-BEE0-46AE-97D4-7F446AAFFF32}" srcOrd="1" destOrd="0" parTransId="{4A4EE237-D276-4D39-848C-F29788F12AD0}" sibTransId="{A144EC34-024F-47BF-8E83-03EF93EC9866}"/>
    <dgm:cxn modelId="{2EECF8A1-493A-46D2-AA6A-D1F30D66E5F8}" srcId="{BBE8E251-EAD6-4BAD-BB88-1E22585446D6}" destId="{94EE6F77-D458-4CCC-8013-FDBE83FC8CE1}" srcOrd="1" destOrd="0" parTransId="{B7105371-E8E0-4A96-8640-53CFE6570A28}" sibTransId="{3AEB8060-EDBD-4539-9931-3EED94F4125B}"/>
    <dgm:cxn modelId="{F6C18F86-D2D6-40EB-A6C4-8DE02D9F1916}" type="presOf" srcId="{BBE8E251-EAD6-4BAD-BB88-1E22585446D6}" destId="{370588C8-42C9-4BA9-A6CD-071A9584EF84}" srcOrd="0" destOrd="0" presId="urn:microsoft.com/office/officeart/2005/8/layout/pList2"/>
    <dgm:cxn modelId="{564B2390-428D-4AB5-A0F2-B08E10F38171}" type="presOf" srcId="{0468668B-0478-431A-AB28-4CBA435520D3}" destId="{DEB4D138-9FDC-4379-972C-636A071D1408}" srcOrd="0" destOrd="0" presId="urn:microsoft.com/office/officeart/2005/8/layout/pList2"/>
    <dgm:cxn modelId="{EE0BB30E-F419-4F2C-A2EE-C28CA0C03A79}" type="presOf" srcId="{2AEBF5C5-2B17-487E-AF54-010890E6A955}" destId="{BFE4ED2C-96C0-4A35-8829-57CE959F462B}" srcOrd="0" destOrd="1" presId="urn:microsoft.com/office/officeart/2005/8/layout/pList2"/>
    <dgm:cxn modelId="{1F104188-CB2C-4669-B460-94F8130E8FD0}" type="presOf" srcId="{94EE6F77-D458-4CCC-8013-FDBE83FC8CE1}" destId="{BFE4ED2C-96C0-4A35-8829-57CE959F462B}" srcOrd="0" destOrd="0" presId="urn:microsoft.com/office/officeart/2005/8/layout/pList2"/>
    <dgm:cxn modelId="{2C11D6C0-D544-4ADA-9041-BBC316DCF829}" type="presOf" srcId="{7898D719-A228-4AD2-9DBE-44F9CE50BA29}" destId="{6F3AE65F-0710-49EC-AD4E-CA0DBBFB4747}" srcOrd="0" destOrd="0" presId="urn:microsoft.com/office/officeart/2005/8/layout/pList2"/>
    <dgm:cxn modelId="{5439099E-B3C4-4831-A2AB-950C8685598E}" srcId="{BBE8E251-EAD6-4BAD-BB88-1E22585446D6}" destId="{7898D719-A228-4AD2-9DBE-44F9CE50BA29}" srcOrd="0" destOrd="0" parTransId="{C43BBD1C-C217-45D7-8E71-85403E18A322}" sibTransId="{8E0C126E-1AAF-4A4A-AA67-30C594C78A6D}"/>
    <dgm:cxn modelId="{D7C1C487-999E-4000-ABD8-52A235125C75}" type="presOf" srcId="{0F368960-852F-4570-8B8D-6880AD68D650}" destId="{6F3AE65F-0710-49EC-AD4E-CA0DBBFB4747}" srcOrd="0" destOrd="1" presId="urn:microsoft.com/office/officeart/2005/8/layout/pList2"/>
    <dgm:cxn modelId="{33261FE1-BA27-4E3A-80EE-C98BE9604829}" type="presParOf" srcId="{370588C8-42C9-4BA9-A6CD-071A9584EF84}" destId="{B2DC8707-7625-4DF7-A60C-B061765078A7}" srcOrd="0" destOrd="0" presId="urn:microsoft.com/office/officeart/2005/8/layout/pList2"/>
    <dgm:cxn modelId="{C62D8818-C67C-4922-BEB4-7D7AE3D60E71}" type="presParOf" srcId="{370588C8-42C9-4BA9-A6CD-071A9584EF84}" destId="{DC4FF527-29B2-4E88-AB2C-6A8B9FF1A814}" srcOrd="1" destOrd="0" presId="urn:microsoft.com/office/officeart/2005/8/layout/pList2"/>
    <dgm:cxn modelId="{D3B27C60-D5F5-4688-99C7-C0148A119C69}" type="presParOf" srcId="{DC4FF527-29B2-4E88-AB2C-6A8B9FF1A814}" destId="{FDBC96C1-435A-4AA6-BE29-5BD2FB6D3311}" srcOrd="0" destOrd="0" presId="urn:microsoft.com/office/officeart/2005/8/layout/pList2"/>
    <dgm:cxn modelId="{030B324C-97E4-417D-B149-6F56693DDFE3}" type="presParOf" srcId="{FDBC96C1-435A-4AA6-BE29-5BD2FB6D3311}" destId="{6F3AE65F-0710-49EC-AD4E-CA0DBBFB4747}" srcOrd="0" destOrd="0" presId="urn:microsoft.com/office/officeart/2005/8/layout/pList2"/>
    <dgm:cxn modelId="{972EEE40-5719-4853-A7FD-4ED0BAD26293}" type="presParOf" srcId="{FDBC96C1-435A-4AA6-BE29-5BD2FB6D3311}" destId="{BF34F79D-DECF-4EDD-B600-A8215E878D05}" srcOrd="1" destOrd="0" presId="urn:microsoft.com/office/officeart/2005/8/layout/pList2"/>
    <dgm:cxn modelId="{84A0EF74-6563-4C23-A06B-D08146DD1F56}" type="presParOf" srcId="{FDBC96C1-435A-4AA6-BE29-5BD2FB6D3311}" destId="{63577176-71EE-4E3B-8281-6572DBFD4E63}" srcOrd="2" destOrd="0" presId="urn:microsoft.com/office/officeart/2005/8/layout/pList2"/>
    <dgm:cxn modelId="{F430AB90-6759-4D2F-8019-B0171EE90509}" type="presParOf" srcId="{DC4FF527-29B2-4E88-AB2C-6A8B9FF1A814}" destId="{0F53A9D9-BFCC-4D05-AB52-82326FAA1610}" srcOrd="1" destOrd="0" presId="urn:microsoft.com/office/officeart/2005/8/layout/pList2"/>
    <dgm:cxn modelId="{4A11BD78-B2F2-482A-AF26-E440C7196242}" type="presParOf" srcId="{DC4FF527-29B2-4E88-AB2C-6A8B9FF1A814}" destId="{72C373AC-B78E-4C41-BC1E-3932C71C6CDA}" srcOrd="2" destOrd="0" presId="urn:microsoft.com/office/officeart/2005/8/layout/pList2"/>
    <dgm:cxn modelId="{551C0478-7F9E-489F-BAC8-CA23221FF467}" type="presParOf" srcId="{72C373AC-B78E-4C41-BC1E-3932C71C6CDA}" destId="{BFE4ED2C-96C0-4A35-8829-57CE959F462B}" srcOrd="0" destOrd="0" presId="urn:microsoft.com/office/officeart/2005/8/layout/pList2"/>
    <dgm:cxn modelId="{CAA0C74B-3117-4456-9FE8-87FA431E80A3}" type="presParOf" srcId="{72C373AC-B78E-4C41-BC1E-3932C71C6CDA}" destId="{138847CB-21B8-4E03-ACDB-FFAF4D07106C}" srcOrd="1" destOrd="0" presId="urn:microsoft.com/office/officeart/2005/8/layout/pList2"/>
    <dgm:cxn modelId="{28EDA4A1-F4D5-4A5A-80E6-082B9730E28B}" type="presParOf" srcId="{72C373AC-B78E-4C41-BC1E-3932C71C6CDA}" destId="{3F965C8E-B949-4CA7-97DF-655346529170}" srcOrd="2" destOrd="0" presId="urn:microsoft.com/office/officeart/2005/8/layout/pList2"/>
    <dgm:cxn modelId="{104099A5-9766-4307-ADA3-7FFAB427D4E9}" type="presParOf" srcId="{DC4FF527-29B2-4E88-AB2C-6A8B9FF1A814}" destId="{733E864D-8B4A-45F0-8C5A-FD9955376517}" srcOrd="3" destOrd="0" presId="urn:microsoft.com/office/officeart/2005/8/layout/pList2"/>
    <dgm:cxn modelId="{9D3265A2-BC9D-4B83-BD76-83ECDF14017B}" type="presParOf" srcId="{DC4FF527-29B2-4E88-AB2C-6A8B9FF1A814}" destId="{91FFFAAB-56CD-463E-B331-7F28F5BCBC00}" srcOrd="4" destOrd="0" presId="urn:microsoft.com/office/officeart/2005/8/layout/pList2"/>
    <dgm:cxn modelId="{3081F12E-6B4A-4027-80E0-4EE376251272}" type="presParOf" srcId="{91FFFAAB-56CD-463E-B331-7F28F5BCBC00}" destId="{FCE0679D-B351-4BC1-8F5A-E5ABD8217621}" srcOrd="0" destOrd="0" presId="urn:microsoft.com/office/officeart/2005/8/layout/pList2"/>
    <dgm:cxn modelId="{1B6755AC-2B95-4016-AC12-911CFFEFCAAA}" type="presParOf" srcId="{91FFFAAB-56CD-463E-B331-7F28F5BCBC00}" destId="{29D61776-F812-4164-8F05-84F4335CB34A}" srcOrd="1" destOrd="0" presId="urn:microsoft.com/office/officeart/2005/8/layout/pList2"/>
    <dgm:cxn modelId="{3EE4F5E9-21E9-42C8-872C-8E5ABCBCD19E}" type="presParOf" srcId="{91FFFAAB-56CD-463E-B331-7F28F5BCBC00}" destId="{1F5E08FA-A1CF-4263-A968-A8571176DDE6}" srcOrd="2" destOrd="0" presId="urn:microsoft.com/office/officeart/2005/8/layout/pList2"/>
    <dgm:cxn modelId="{73718CDA-D626-4AC6-A4FA-B750A341DE93}" type="presParOf" srcId="{DC4FF527-29B2-4E88-AB2C-6A8B9FF1A814}" destId="{DEB4D138-9FDC-4379-972C-636A071D1408}" srcOrd="5" destOrd="0" presId="urn:microsoft.com/office/officeart/2005/8/layout/pList2"/>
    <dgm:cxn modelId="{F7DAFFBF-F582-4418-8871-EDE3B5808571}" type="presParOf" srcId="{DC4FF527-29B2-4E88-AB2C-6A8B9FF1A814}" destId="{7A7D4921-9B6C-4A0A-9605-0C7320EF65DF}" srcOrd="6" destOrd="0" presId="urn:microsoft.com/office/officeart/2005/8/layout/pList2"/>
    <dgm:cxn modelId="{0AB9AEDA-8E58-4EB5-8241-672D3FADA911}" type="presParOf" srcId="{7A7D4921-9B6C-4A0A-9605-0C7320EF65DF}" destId="{0AA22EEA-11FE-4913-B21A-627304221DED}" srcOrd="0" destOrd="0" presId="urn:microsoft.com/office/officeart/2005/8/layout/pList2"/>
    <dgm:cxn modelId="{C8794AC6-7EE5-4428-98D1-0321255CFB87}" type="presParOf" srcId="{7A7D4921-9B6C-4A0A-9605-0C7320EF65DF}" destId="{4D808DF3-E74D-4B7C-A1BD-099F21BBD7C4}" srcOrd="1" destOrd="0" presId="urn:microsoft.com/office/officeart/2005/8/layout/pList2"/>
    <dgm:cxn modelId="{FD559318-1AA4-4E1F-9963-A8DFA5C46EA9}" type="presParOf" srcId="{7A7D4921-9B6C-4A0A-9605-0C7320EF65DF}" destId="{A11B5038-B61E-4FCF-9022-14AF0B915BD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A4C18-66E2-431E-AF70-E75D1C899E5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B3797D3-BF73-4E1F-8134-2D3ECA7B0D4E}">
      <dgm:prSet phldrT="[Text]"/>
      <dgm:spPr/>
      <dgm:t>
        <a:bodyPr/>
        <a:lstStyle/>
        <a:p>
          <a:r>
            <a:rPr lang="en-US" b="1" dirty="0" smtClean="0"/>
            <a:t>Transport Planning Expert (Team Leader)</a:t>
          </a:r>
          <a:endParaRPr lang="en-US" b="1" dirty="0"/>
        </a:p>
      </dgm:t>
    </dgm:pt>
    <dgm:pt modelId="{AEF459FA-7724-46E8-8B25-ECA095694D66}" type="parTrans" cxnId="{7B9E219D-8E72-4CB2-B223-67149F0DD03B}">
      <dgm:prSet/>
      <dgm:spPr/>
      <dgm:t>
        <a:bodyPr/>
        <a:lstStyle/>
        <a:p>
          <a:endParaRPr lang="en-US"/>
        </a:p>
      </dgm:t>
    </dgm:pt>
    <dgm:pt modelId="{47F446D8-552C-4620-A736-835037915969}" type="sibTrans" cxnId="{7B9E219D-8E72-4CB2-B223-67149F0DD03B}">
      <dgm:prSet/>
      <dgm:spPr/>
      <dgm:t>
        <a:bodyPr/>
        <a:lstStyle/>
        <a:p>
          <a:endParaRPr lang="en-US"/>
        </a:p>
      </dgm:t>
    </dgm:pt>
    <dgm:pt modelId="{9ADBC308-1EB4-41E6-846E-468C7291D4B8}">
      <dgm:prSet phldrT="[Text]"/>
      <dgm:spPr/>
      <dgm:t>
        <a:bodyPr/>
        <a:lstStyle/>
        <a:p>
          <a:r>
            <a:rPr lang="en-US" b="1" dirty="0" smtClean="0"/>
            <a:t>Moinul Hossain, PhD. </a:t>
          </a:r>
          <a:endParaRPr lang="en-US" dirty="0"/>
        </a:p>
      </dgm:t>
    </dgm:pt>
    <dgm:pt modelId="{C791EEF4-AF29-4D32-9FC9-A4087EB52F57}" type="parTrans" cxnId="{4B74AD78-2EC3-4E5D-8941-54A96DA31AD0}">
      <dgm:prSet/>
      <dgm:spPr/>
      <dgm:t>
        <a:bodyPr/>
        <a:lstStyle/>
        <a:p>
          <a:endParaRPr lang="en-US"/>
        </a:p>
      </dgm:t>
    </dgm:pt>
    <dgm:pt modelId="{12294B1D-6C98-4D39-82A1-07C44ED7BC62}" type="sibTrans" cxnId="{4B74AD78-2EC3-4E5D-8941-54A96DA31AD0}">
      <dgm:prSet/>
      <dgm:spPr/>
      <dgm:t>
        <a:bodyPr/>
        <a:lstStyle/>
        <a:p>
          <a:endParaRPr lang="en-US"/>
        </a:p>
      </dgm:t>
    </dgm:pt>
    <dgm:pt modelId="{E35DE2AC-FDDE-4BAD-B94F-4991E904C854}">
      <dgm:prSet phldrT="[Text]"/>
      <dgm:spPr/>
      <dgm:t>
        <a:bodyPr/>
        <a:lstStyle/>
        <a:p>
          <a:r>
            <a:rPr lang="en-US" b="1" dirty="0" smtClean="0"/>
            <a:t>Transport Survey Expert</a:t>
          </a:r>
          <a:endParaRPr lang="en-US" b="1" dirty="0"/>
        </a:p>
      </dgm:t>
    </dgm:pt>
    <dgm:pt modelId="{323AABE3-68BA-44F4-8D37-4448F3320C08}" type="parTrans" cxnId="{8FF38925-471B-4EF9-BE7D-59F391ECF91D}">
      <dgm:prSet/>
      <dgm:spPr/>
      <dgm:t>
        <a:bodyPr/>
        <a:lstStyle/>
        <a:p>
          <a:endParaRPr lang="en-US"/>
        </a:p>
      </dgm:t>
    </dgm:pt>
    <dgm:pt modelId="{708F41FF-ABB9-4D8A-BB7A-636A2559F15C}" type="sibTrans" cxnId="{8FF38925-471B-4EF9-BE7D-59F391ECF91D}">
      <dgm:prSet/>
      <dgm:spPr/>
      <dgm:t>
        <a:bodyPr/>
        <a:lstStyle/>
        <a:p>
          <a:endParaRPr lang="en-US"/>
        </a:p>
      </dgm:t>
    </dgm:pt>
    <dgm:pt modelId="{CDE6C73C-A98E-428D-BE3B-88186BE3BF18}">
      <dgm:prSet phldrT="[Text]"/>
      <dgm:spPr/>
      <dgm:t>
        <a:bodyPr/>
        <a:lstStyle/>
        <a:p>
          <a:r>
            <a:rPr lang="en-US" b="0" dirty="0" smtClean="0"/>
            <a:t>Md. </a:t>
          </a:r>
          <a:r>
            <a:rPr lang="en-US" b="0" dirty="0" err="1" smtClean="0"/>
            <a:t>Mizanur</a:t>
          </a:r>
          <a:r>
            <a:rPr lang="en-US" b="0" dirty="0" smtClean="0"/>
            <a:t> Rahman</a:t>
          </a:r>
          <a:endParaRPr lang="en-US" b="0" dirty="0"/>
        </a:p>
      </dgm:t>
    </dgm:pt>
    <dgm:pt modelId="{169A7DCA-0413-4AFE-B830-EBAC67937E61}" type="parTrans" cxnId="{B1B603AA-63FE-4FE0-BCCC-1BA152034DF3}">
      <dgm:prSet/>
      <dgm:spPr/>
      <dgm:t>
        <a:bodyPr/>
        <a:lstStyle/>
        <a:p>
          <a:endParaRPr lang="en-US"/>
        </a:p>
      </dgm:t>
    </dgm:pt>
    <dgm:pt modelId="{7DCFADCF-8E52-47FA-8660-1425C5502CCD}" type="sibTrans" cxnId="{B1B603AA-63FE-4FE0-BCCC-1BA152034DF3}">
      <dgm:prSet/>
      <dgm:spPr/>
      <dgm:t>
        <a:bodyPr/>
        <a:lstStyle/>
        <a:p>
          <a:endParaRPr lang="en-US"/>
        </a:p>
      </dgm:t>
    </dgm:pt>
    <dgm:pt modelId="{31E10E19-1808-428E-A84D-2C5797AACFA4}">
      <dgm:prSet phldrT="[Text]"/>
      <dgm:spPr/>
      <dgm:t>
        <a:bodyPr/>
        <a:lstStyle/>
        <a:p>
          <a:r>
            <a:rPr lang="en-US" b="1" dirty="0" smtClean="0"/>
            <a:t> Transport Survey Supervisor</a:t>
          </a:r>
          <a:endParaRPr lang="en-US" dirty="0"/>
        </a:p>
      </dgm:t>
    </dgm:pt>
    <dgm:pt modelId="{50CD0D54-16E7-497A-9EBA-F6B157B6FF11}" type="parTrans" cxnId="{395AE7D2-BB58-4080-B440-D414D99D480F}">
      <dgm:prSet/>
      <dgm:spPr/>
      <dgm:t>
        <a:bodyPr/>
        <a:lstStyle/>
        <a:p>
          <a:endParaRPr lang="en-US"/>
        </a:p>
      </dgm:t>
    </dgm:pt>
    <dgm:pt modelId="{B77D97BA-40FA-45A1-B011-D51A567D0B69}" type="sibTrans" cxnId="{395AE7D2-BB58-4080-B440-D414D99D480F}">
      <dgm:prSet/>
      <dgm:spPr/>
      <dgm:t>
        <a:bodyPr/>
        <a:lstStyle/>
        <a:p>
          <a:endParaRPr lang="en-US"/>
        </a:p>
      </dgm:t>
    </dgm:pt>
    <dgm:pt modelId="{942ED6B7-4108-4EE3-B007-FA95BCD86B6D}">
      <dgm:prSet phldrT="[Text]"/>
      <dgm:spPr/>
      <dgm:t>
        <a:bodyPr/>
        <a:lstStyle/>
        <a:p>
          <a:r>
            <a:rPr lang="en-US" dirty="0" smtClean="0"/>
            <a:t>Hamim Ahmed </a:t>
          </a:r>
          <a:r>
            <a:rPr lang="en-US" dirty="0" err="1" smtClean="0"/>
            <a:t>Muntakim</a:t>
          </a:r>
          <a:r>
            <a:rPr lang="en-US" dirty="0" smtClean="0"/>
            <a:t> (Project Coordinator)</a:t>
          </a:r>
          <a:endParaRPr lang="en-US" dirty="0"/>
        </a:p>
      </dgm:t>
    </dgm:pt>
    <dgm:pt modelId="{D61992A5-C0C7-488C-9B2C-10089BA57814}" type="parTrans" cxnId="{4FD82BAE-AAAB-41C0-A1D5-CE52CB8C5444}">
      <dgm:prSet/>
      <dgm:spPr/>
      <dgm:t>
        <a:bodyPr/>
        <a:lstStyle/>
        <a:p>
          <a:endParaRPr lang="en-US"/>
        </a:p>
      </dgm:t>
    </dgm:pt>
    <dgm:pt modelId="{25560015-5785-44EC-9469-2FC13D4D0496}" type="sibTrans" cxnId="{4FD82BAE-AAAB-41C0-A1D5-CE52CB8C5444}">
      <dgm:prSet/>
      <dgm:spPr/>
      <dgm:t>
        <a:bodyPr/>
        <a:lstStyle/>
        <a:p>
          <a:endParaRPr lang="en-US"/>
        </a:p>
      </dgm:t>
    </dgm:pt>
    <dgm:pt modelId="{380760FF-254A-4BEC-9DAF-02536A5EC2DC}">
      <dgm:prSet phldrT="[Text]"/>
      <dgm:spPr/>
      <dgm:t>
        <a:bodyPr/>
        <a:lstStyle/>
        <a:p>
          <a:r>
            <a:rPr lang="en-US" dirty="0" smtClean="0"/>
            <a:t>Sultana Rajia</a:t>
          </a:r>
          <a:endParaRPr lang="en-US" dirty="0"/>
        </a:p>
      </dgm:t>
    </dgm:pt>
    <dgm:pt modelId="{D037478C-FFF2-4EA1-8783-8A98350F89AE}" type="parTrans" cxnId="{E0079499-F597-4322-ADF7-C2BB1145CC09}">
      <dgm:prSet/>
      <dgm:spPr/>
      <dgm:t>
        <a:bodyPr/>
        <a:lstStyle/>
        <a:p>
          <a:endParaRPr lang="en-US"/>
        </a:p>
      </dgm:t>
    </dgm:pt>
    <dgm:pt modelId="{2C8F8FEF-C99A-4302-84CA-545958E8C651}" type="sibTrans" cxnId="{E0079499-F597-4322-ADF7-C2BB1145CC09}">
      <dgm:prSet/>
      <dgm:spPr/>
      <dgm:t>
        <a:bodyPr/>
        <a:lstStyle/>
        <a:p>
          <a:endParaRPr lang="en-US"/>
        </a:p>
      </dgm:t>
    </dgm:pt>
    <dgm:pt modelId="{1EB4B607-9C9D-4EBE-84A3-907F8D097FBD}" type="pres">
      <dgm:prSet presAssocID="{C7DA4C18-66E2-431E-AF70-E75D1C899E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641961-861E-4F80-B9FF-F2A17923E770}" type="pres">
      <dgm:prSet presAssocID="{4B3797D3-BF73-4E1F-8134-2D3ECA7B0D4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4D73C-686C-4D67-A778-03D33C6C7F7A}" type="pres">
      <dgm:prSet presAssocID="{4B3797D3-BF73-4E1F-8134-2D3ECA7B0D4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A2B2F-38D9-4409-9259-29F89758ECC7}" type="pres">
      <dgm:prSet presAssocID="{E35DE2AC-FDDE-4BAD-B94F-4991E904C85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3A11F-E176-4AF1-BA64-CD4C0D455AB0}" type="pres">
      <dgm:prSet presAssocID="{E35DE2AC-FDDE-4BAD-B94F-4991E904C85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B0183-7A6E-4374-836C-5F9E6B495790}" type="pres">
      <dgm:prSet presAssocID="{31E10E19-1808-428E-A84D-2C5797AACF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2DB53-4E16-476A-B0D2-D907CE2DB24D}" type="pres">
      <dgm:prSet presAssocID="{31E10E19-1808-428E-A84D-2C5797AACFA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9E219D-8E72-4CB2-B223-67149F0DD03B}" srcId="{C7DA4C18-66E2-431E-AF70-E75D1C899E53}" destId="{4B3797D3-BF73-4E1F-8134-2D3ECA7B0D4E}" srcOrd="0" destOrd="0" parTransId="{AEF459FA-7724-46E8-8B25-ECA095694D66}" sibTransId="{47F446D8-552C-4620-A736-835037915969}"/>
    <dgm:cxn modelId="{ABB8B83D-050C-4F35-B688-5646F25EDB36}" type="presOf" srcId="{380760FF-254A-4BEC-9DAF-02536A5EC2DC}" destId="{B662DB53-4E16-476A-B0D2-D907CE2DB24D}" srcOrd="0" destOrd="1" presId="urn:microsoft.com/office/officeart/2005/8/layout/vList2"/>
    <dgm:cxn modelId="{C8614CF9-312B-459E-9728-74DB5CB8C4B3}" type="presOf" srcId="{9ADBC308-1EB4-41E6-846E-468C7291D4B8}" destId="{45D4D73C-686C-4D67-A778-03D33C6C7F7A}" srcOrd="0" destOrd="0" presId="urn:microsoft.com/office/officeart/2005/8/layout/vList2"/>
    <dgm:cxn modelId="{3793D9CA-6CA0-4B74-8F16-1F54B79B4867}" type="presOf" srcId="{C7DA4C18-66E2-431E-AF70-E75D1C899E53}" destId="{1EB4B607-9C9D-4EBE-84A3-907F8D097FBD}" srcOrd="0" destOrd="0" presId="urn:microsoft.com/office/officeart/2005/8/layout/vList2"/>
    <dgm:cxn modelId="{05D02F6F-3A99-4397-8A45-DDF918868DCC}" type="presOf" srcId="{E35DE2AC-FDDE-4BAD-B94F-4991E904C854}" destId="{2B7A2B2F-38D9-4409-9259-29F89758ECC7}" srcOrd="0" destOrd="0" presId="urn:microsoft.com/office/officeart/2005/8/layout/vList2"/>
    <dgm:cxn modelId="{B1B603AA-63FE-4FE0-BCCC-1BA152034DF3}" srcId="{E35DE2AC-FDDE-4BAD-B94F-4991E904C854}" destId="{CDE6C73C-A98E-428D-BE3B-88186BE3BF18}" srcOrd="0" destOrd="0" parTransId="{169A7DCA-0413-4AFE-B830-EBAC67937E61}" sibTransId="{7DCFADCF-8E52-47FA-8660-1425C5502CCD}"/>
    <dgm:cxn modelId="{395AE7D2-BB58-4080-B440-D414D99D480F}" srcId="{C7DA4C18-66E2-431E-AF70-E75D1C899E53}" destId="{31E10E19-1808-428E-A84D-2C5797AACFA4}" srcOrd="2" destOrd="0" parTransId="{50CD0D54-16E7-497A-9EBA-F6B157B6FF11}" sibTransId="{B77D97BA-40FA-45A1-B011-D51A567D0B69}"/>
    <dgm:cxn modelId="{E0079499-F597-4322-ADF7-C2BB1145CC09}" srcId="{31E10E19-1808-428E-A84D-2C5797AACFA4}" destId="{380760FF-254A-4BEC-9DAF-02536A5EC2DC}" srcOrd="1" destOrd="0" parTransId="{D037478C-FFF2-4EA1-8783-8A98350F89AE}" sibTransId="{2C8F8FEF-C99A-4302-84CA-545958E8C651}"/>
    <dgm:cxn modelId="{FE8FDA89-69A0-4E04-84EA-6888793B2041}" type="presOf" srcId="{31E10E19-1808-428E-A84D-2C5797AACFA4}" destId="{3E5B0183-7A6E-4374-836C-5F9E6B495790}" srcOrd="0" destOrd="0" presId="urn:microsoft.com/office/officeart/2005/8/layout/vList2"/>
    <dgm:cxn modelId="{4351C6CC-D67D-4AD7-AFCD-75B384C4C653}" type="presOf" srcId="{942ED6B7-4108-4EE3-B007-FA95BCD86B6D}" destId="{B662DB53-4E16-476A-B0D2-D907CE2DB24D}" srcOrd="0" destOrd="0" presId="urn:microsoft.com/office/officeart/2005/8/layout/vList2"/>
    <dgm:cxn modelId="{4FD82BAE-AAAB-41C0-A1D5-CE52CB8C5444}" srcId="{31E10E19-1808-428E-A84D-2C5797AACFA4}" destId="{942ED6B7-4108-4EE3-B007-FA95BCD86B6D}" srcOrd="0" destOrd="0" parTransId="{D61992A5-C0C7-488C-9B2C-10089BA57814}" sibTransId="{25560015-5785-44EC-9469-2FC13D4D0496}"/>
    <dgm:cxn modelId="{4B74AD78-2EC3-4E5D-8941-54A96DA31AD0}" srcId="{4B3797D3-BF73-4E1F-8134-2D3ECA7B0D4E}" destId="{9ADBC308-1EB4-41E6-846E-468C7291D4B8}" srcOrd="0" destOrd="0" parTransId="{C791EEF4-AF29-4D32-9FC9-A4087EB52F57}" sibTransId="{12294B1D-6C98-4D39-82A1-07C44ED7BC62}"/>
    <dgm:cxn modelId="{454CCBA2-082D-4571-B3A8-4F5DC130BC1C}" type="presOf" srcId="{4B3797D3-BF73-4E1F-8134-2D3ECA7B0D4E}" destId="{0C641961-861E-4F80-B9FF-F2A17923E770}" srcOrd="0" destOrd="0" presId="urn:microsoft.com/office/officeart/2005/8/layout/vList2"/>
    <dgm:cxn modelId="{8FF38925-471B-4EF9-BE7D-59F391ECF91D}" srcId="{C7DA4C18-66E2-431E-AF70-E75D1C899E53}" destId="{E35DE2AC-FDDE-4BAD-B94F-4991E904C854}" srcOrd="1" destOrd="0" parTransId="{323AABE3-68BA-44F4-8D37-4448F3320C08}" sibTransId="{708F41FF-ABB9-4D8A-BB7A-636A2559F15C}"/>
    <dgm:cxn modelId="{94F607CC-6E9D-42CF-B1F1-84019C5E8B08}" type="presOf" srcId="{CDE6C73C-A98E-428D-BE3B-88186BE3BF18}" destId="{7813A11F-E176-4AF1-BA64-CD4C0D455AB0}" srcOrd="0" destOrd="0" presId="urn:microsoft.com/office/officeart/2005/8/layout/vList2"/>
    <dgm:cxn modelId="{BABD8C57-5A70-4A10-BCCC-922B63119C4B}" type="presParOf" srcId="{1EB4B607-9C9D-4EBE-84A3-907F8D097FBD}" destId="{0C641961-861E-4F80-B9FF-F2A17923E770}" srcOrd="0" destOrd="0" presId="urn:microsoft.com/office/officeart/2005/8/layout/vList2"/>
    <dgm:cxn modelId="{24E732AC-4BFC-4F33-9748-EDFE09B60ADB}" type="presParOf" srcId="{1EB4B607-9C9D-4EBE-84A3-907F8D097FBD}" destId="{45D4D73C-686C-4D67-A778-03D33C6C7F7A}" srcOrd="1" destOrd="0" presId="urn:microsoft.com/office/officeart/2005/8/layout/vList2"/>
    <dgm:cxn modelId="{230DFC8E-4BD3-4228-8A07-F992512F92D8}" type="presParOf" srcId="{1EB4B607-9C9D-4EBE-84A3-907F8D097FBD}" destId="{2B7A2B2F-38D9-4409-9259-29F89758ECC7}" srcOrd="2" destOrd="0" presId="urn:microsoft.com/office/officeart/2005/8/layout/vList2"/>
    <dgm:cxn modelId="{05C350F5-C730-4C32-8747-F09736CB7BB8}" type="presParOf" srcId="{1EB4B607-9C9D-4EBE-84A3-907F8D097FBD}" destId="{7813A11F-E176-4AF1-BA64-CD4C0D455AB0}" srcOrd="3" destOrd="0" presId="urn:microsoft.com/office/officeart/2005/8/layout/vList2"/>
    <dgm:cxn modelId="{C15DC1B7-E0C1-4448-BAF2-9FCCD78B9B68}" type="presParOf" srcId="{1EB4B607-9C9D-4EBE-84A3-907F8D097FBD}" destId="{3E5B0183-7A6E-4374-836C-5F9E6B495790}" srcOrd="4" destOrd="0" presId="urn:microsoft.com/office/officeart/2005/8/layout/vList2"/>
    <dgm:cxn modelId="{D9DE5109-7CFD-4D2F-8BB0-ACC38D4744FC}" type="presParOf" srcId="{1EB4B607-9C9D-4EBE-84A3-907F8D097FBD}" destId="{B662DB53-4E16-476A-B0D2-D907CE2DB24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54425F-BC0E-4798-9917-E280939AFC54}" type="doc">
      <dgm:prSet loTypeId="urn:microsoft.com/office/officeart/2005/8/layout/hierarchy3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E2603-5375-4BD8-938F-432F1426DC98}">
      <dgm:prSet phldrT="[Text]" custT="1"/>
      <dgm:spPr/>
      <dgm:t>
        <a:bodyPr/>
        <a:lstStyle/>
        <a:p>
          <a:r>
            <a:rPr lang="en-US" sz="1600" b="1" dirty="0" smtClean="0"/>
            <a:t>All GIS Data</a:t>
          </a:r>
          <a:endParaRPr lang="en-US" sz="1600" b="1" dirty="0"/>
        </a:p>
      </dgm:t>
    </dgm:pt>
    <dgm:pt modelId="{009A7DFB-5C6F-4F7E-9D8C-F5FFD3CBCA33}" type="parTrans" cxnId="{16976595-3E32-401C-B229-3906615A73F8}">
      <dgm:prSet/>
      <dgm:spPr/>
      <dgm:t>
        <a:bodyPr/>
        <a:lstStyle/>
        <a:p>
          <a:endParaRPr lang="en-US" sz="2400"/>
        </a:p>
      </dgm:t>
    </dgm:pt>
    <dgm:pt modelId="{A23A4E5A-8646-4F61-863D-FBF7AEF06503}" type="sibTrans" cxnId="{16976595-3E32-401C-B229-3906615A73F8}">
      <dgm:prSet/>
      <dgm:spPr/>
      <dgm:t>
        <a:bodyPr/>
        <a:lstStyle/>
        <a:p>
          <a:endParaRPr lang="en-US" sz="2400"/>
        </a:p>
      </dgm:t>
    </dgm:pt>
    <dgm:pt modelId="{02A3D2D7-DED2-4041-B93F-861155033A6E}">
      <dgm:prSet phldrT="[Text]" custT="1"/>
      <dgm:spPr/>
      <dgm:t>
        <a:bodyPr/>
        <a:lstStyle/>
        <a:p>
          <a:r>
            <a:rPr lang="en-US" sz="1600" b="1" dirty="0" smtClean="0"/>
            <a:t>Survey Data &amp; Working Paper</a:t>
          </a:r>
          <a:endParaRPr lang="en-US" sz="1600" b="1" dirty="0"/>
        </a:p>
      </dgm:t>
    </dgm:pt>
    <dgm:pt modelId="{F1E44604-57A8-45E7-94C7-476EE6BD4921}" type="parTrans" cxnId="{CB78A4D6-C574-42A4-9D81-8C6BDADC0468}">
      <dgm:prSet/>
      <dgm:spPr/>
      <dgm:t>
        <a:bodyPr/>
        <a:lstStyle/>
        <a:p>
          <a:endParaRPr lang="en-US" sz="2400"/>
        </a:p>
      </dgm:t>
    </dgm:pt>
    <dgm:pt modelId="{877735F8-6991-4F21-9D67-422C540558A7}" type="sibTrans" cxnId="{CB78A4D6-C574-42A4-9D81-8C6BDADC0468}">
      <dgm:prSet/>
      <dgm:spPr/>
      <dgm:t>
        <a:bodyPr/>
        <a:lstStyle/>
        <a:p>
          <a:endParaRPr lang="en-US" sz="2400"/>
        </a:p>
      </dgm:t>
    </dgm:pt>
    <dgm:pt modelId="{721FDE0E-50A9-483C-BA56-349D0BDF17B2}">
      <dgm:prSet phldrT="[Text]" custT="1"/>
      <dgm:spPr/>
      <dgm:t>
        <a:bodyPr/>
        <a:lstStyle/>
        <a:p>
          <a:r>
            <a:rPr lang="en-US" sz="1600" b="1" dirty="0" smtClean="0"/>
            <a:t>Survey Pictures</a:t>
          </a:r>
          <a:endParaRPr lang="en-US" sz="1600" b="1" dirty="0"/>
        </a:p>
      </dgm:t>
    </dgm:pt>
    <dgm:pt modelId="{B619D31C-E419-42C3-AB29-03E668118B6F}" type="parTrans" cxnId="{615A2B37-253C-45CC-8FEC-A5FE4EF2D2FF}">
      <dgm:prSet/>
      <dgm:spPr/>
      <dgm:t>
        <a:bodyPr/>
        <a:lstStyle/>
        <a:p>
          <a:endParaRPr lang="en-US" sz="2400"/>
        </a:p>
      </dgm:t>
    </dgm:pt>
    <dgm:pt modelId="{C67A4096-2419-4406-AACB-BBB46B7045E2}" type="sibTrans" cxnId="{615A2B37-253C-45CC-8FEC-A5FE4EF2D2FF}">
      <dgm:prSet/>
      <dgm:spPr/>
      <dgm:t>
        <a:bodyPr/>
        <a:lstStyle/>
        <a:p>
          <a:endParaRPr lang="en-US" sz="2400"/>
        </a:p>
      </dgm:t>
    </dgm:pt>
    <dgm:pt modelId="{85212E99-052B-48B7-9ED0-BB1B9FBF4070}">
      <dgm:prSet phldrT="[Text]" custT="1"/>
      <dgm:spPr/>
      <dgm:t>
        <a:bodyPr/>
        <a:lstStyle/>
        <a:p>
          <a:r>
            <a:rPr lang="en-US" sz="1600" b="1" dirty="0" smtClean="0"/>
            <a:t>Survey Videos</a:t>
          </a:r>
        </a:p>
      </dgm:t>
    </dgm:pt>
    <dgm:pt modelId="{107B5E1E-D78E-4E8B-9CE9-EBC8B3644E44}" type="parTrans" cxnId="{7BF4A255-AD52-4FCF-B1DC-6CDA6DA238A1}">
      <dgm:prSet/>
      <dgm:spPr/>
      <dgm:t>
        <a:bodyPr/>
        <a:lstStyle/>
        <a:p>
          <a:endParaRPr lang="en-US" sz="2400"/>
        </a:p>
      </dgm:t>
    </dgm:pt>
    <dgm:pt modelId="{099E391A-865C-433C-A247-A5C20A7C81C9}" type="sibTrans" cxnId="{7BF4A255-AD52-4FCF-B1DC-6CDA6DA238A1}">
      <dgm:prSet/>
      <dgm:spPr/>
      <dgm:t>
        <a:bodyPr/>
        <a:lstStyle/>
        <a:p>
          <a:endParaRPr lang="en-US" sz="2400"/>
        </a:p>
      </dgm:t>
    </dgm:pt>
    <dgm:pt modelId="{4EC3E682-86A4-4D20-9C35-0313F1BB9411}">
      <dgm:prSet phldrT="[Text]" custT="1"/>
      <dgm:spPr/>
      <dgm:t>
        <a:bodyPr/>
        <a:lstStyle/>
        <a:p>
          <a:r>
            <a:rPr lang="en-US" sz="1600" b="1" dirty="0" smtClean="0"/>
            <a:t>Minutes of Stakeholder Interview</a:t>
          </a:r>
        </a:p>
      </dgm:t>
    </dgm:pt>
    <dgm:pt modelId="{15C1A5BE-59FE-4AF1-AA55-D1A14DF4C0E4}" type="parTrans" cxnId="{7F57047A-BA2F-487F-831B-63770A136255}">
      <dgm:prSet/>
      <dgm:spPr/>
      <dgm:t>
        <a:bodyPr/>
        <a:lstStyle/>
        <a:p>
          <a:endParaRPr lang="en-US" sz="2400"/>
        </a:p>
      </dgm:t>
    </dgm:pt>
    <dgm:pt modelId="{1B4515FE-C948-4DBB-9943-BC8F5D12504D}" type="sibTrans" cxnId="{7F57047A-BA2F-487F-831B-63770A136255}">
      <dgm:prSet/>
      <dgm:spPr/>
      <dgm:t>
        <a:bodyPr/>
        <a:lstStyle/>
        <a:p>
          <a:endParaRPr lang="en-US" sz="2400"/>
        </a:p>
      </dgm:t>
    </dgm:pt>
    <dgm:pt modelId="{8E0A1403-B4F5-4388-AFC3-1D9B99EA28B0}">
      <dgm:prSet phldrT="[Text]" custT="1"/>
      <dgm:spPr/>
      <dgm:t>
        <a:bodyPr/>
        <a:lstStyle/>
        <a:p>
          <a:r>
            <a:rPr lang="en-US" sz="1600" b="1" dirty="0" smtClean="0"/>
            <a:t>Correspondences</a:t>
          </a:r>
        </a:p>
      </dgm:t>
    </dgm:pt>
    <dgm:pt modelId="{34A06356-7AC8-42EC-9A79-06B689580D96}" type="parTrans" cxnId="{76E29CC0-32E6-4D7B-92B5-1B93E301A9FA}">
      <dgm:prSet/>
      <dgm:spPr/>
      <dgm:t>
        <a:bodyPr/>
        <a:lstStyle/>
        <a:p>
          <a:endParaRPr lang="en-US" sz="2400"/>
        </a:p>
      </dgm:t>
    </dgm:pt>
    <dgm:pt modelId="{D63A85E9-EA97-47AA-9A82-D8E045ED413E}" type="sibTrans" cxnId="{76E29CC0-32E6-4D7B-92B5-1B93E301A9FA}">
      <dgm:prSet/>
      <dgm:spPr/>
      <dgm:t>
        <a:bodyPr/>
        <a:lstStyle/>
        <a:p>
          <a:endParaRPr lang="en-US" sz="2400"/>
        </a:p>
      </dgm:t>
    </dgm:pt>
    <dgm:pt modelId="{8CD6713A-F598-4F86-90C2-572D22AA018D}">
      <dgm:prSet phldrT="[Text]" custT="1"/>
      <dgm:spPr/>
      <dgm:t>
        <a:bodyPr/>
        <a:lstStyle/>
        <a:p>
          <a:r>
            <a:rPr lang="en-US" sz="1400" dirty="0" smtClean="0"/>
            <a:t>Survey Raw Data</a:t>
          </a:r>
          <a:endParaRPr lang="en-US" sz="1400" dirty="0"/>
        </a:p>
      </dgm:t>
    </dgm:pt>
    <dgm:pt modelId="{F4636350-70C6-40B6-80B0-49CE00FDF9AF}" type="parTrans" cxnId="{618866C0-B318-4FF1-813B-B88861CCDE5B}">
      <dgm:prSet/>
      <dgm:spPr/>
      <dgm:t>
        <a:bodyPr/>
        <a:lstStyle/>
        <a:p>
          <a:endParaRPr lang="en-US" sz="1400"/>
        </a:p>
      </dgm:t>
    </dgm:pt>
    <dgm:pt modelId="{FD8A3796-923C-46EB-B3ED-4D0D172B5AC4}" type="sibTrans" cxnId="{618866C0-B318-4FF1-813B-B88861CCDE5B}">
      <dgm:prSet/>
      <dgm:spPr/>
      <dgm:t>
        <a:bodyPr/>
        <a:lstStyle/>
        <a:p>
          <a:endParaRPr lang="en-US" sz="2400"/>
        </a:p>
      </dgm:t>
    </dgm:pt>
    <dgm:pt modelId="{96211041-F7CB-4C69-92E9-305F3B75A1C3}">
      <dgm:prSet phldrT="[Text]" custT="1"/>
      <dgm:spPr/>
      <dgm:t>
        <a:bodyPr/>
        <a:lstStyle/>
        <a:p>
          <a:r>
            <a:rPr lang="en-US" sz="1400" dirty="0" smtClean="0"/>
            <a:t>Data Analyses Files</a:t>
          </a:r>
          <a:endParaRPr lang="en-US" sz="1400" dirty="0"/>
        </a:p>
      </dgm:t>
    </dgm:pt>
    <dgm:pt modelId="{C3D7BC3B-DF42-43D6-887A-5A4E75CCE6BB}" type="parTrans" cxnId="{953794D7-92CF-4BAB-A531-2DB72FEA8529}">
      <dgm:prSet/>
      <dgm:spPr/>
      <dgm:t>
        <a:bodyPr/>
        <a:lstStyle/>
        <a:p>
          <a:endParaRPr lang="en-US" sz="1400"/>
        </a:p>
      </dgm:t>
    </dgm:pt>
    <dgm:pt modelId="{53B7A659-6BA3-49F5-88FD-766736F3EE9C}" type="sibTrans" cxnId="{953794D7-92CF-4BAB-A531-2DB72FEA8529}">
      <dgm:prSet/>
      <dgm:spPr/>
      <dgm:t>
        <a:bodyPr/>
        <a:lstStyle/>
        <a:p>
          <a:endParaRPr lang="en-US" sz="2400"/>
        </a:p>
      </dgm:t>
    </dgm:pt>
    <dgm:pt modelId="{3268BE20-158E-4F51-A1CB-54F2DED3D113}">
      <dgm:prSet phldrT="[Text]" custT="1"/>
      <dgm:spPr/>
      <dgm:t>
        <a:bodyPr/>
        <a:lstStyle/>
        <a:p>
          <a:pPr algn="ctr"/>
          <a:r>
            <a:rPr lang="en-US" sz="1400" dirty="0" smtClean="0"/>
            <a:t>Reconnaissance</a:t>
          </a:r>
        </a:p>
      </dgm:t>
    </dgm:pt>
    <dgm:pt modelId="{18D48F01-1759-4145-B568-8A1CE71A0272}" type="parTrans" cxnId="{1626F988-0A8F-45C2-B5BF-D8587BC517F8}">
      <dgm:prSet/>
      <dgm:spPr/>
      <dgm:t>
        <a:bodyPr/>
        <a:lstStyle/>
        <a:p>
          <a:endParaRPr lang="en-US" sz="1400"/>
        </a:p>
      </dgm:t>
    </dgm:pt>
    <dgm:pt modelId="{5EDC19FB-866B-4489-8594-E88BF924B8BD}" type="sibTrans" cxnId="{1626F988-0A8F-45C2-B5BF-D8587BC517F8}">
      <dgm:prSet/>
      <dgm:spPr/>
      <dgm:t>
        <a:bodyPr/>
        <a:lstStyle/>
        <a:p>
          <a:endParaRPr lang="en-US" sz="2400"/>
        </a:p>
      </dgm:t>
    </dgm:pt>
    <dgm:pt modelId="{83B486B4-AF8F-431C-B281-B2769732CC7E}">
      <dgm:prSet phldrT="[Text]" custT="1"/>
      <dgm:spPr/>
      <dgm:t>
        <a:bodyPr/>
        <a:lstStyle/>
        <a:p>
          <a:r>
            <a:rPr lang="en-US" sz="1400" dirty="0" smtClean="0"/>
            <a:t>Traffic Count and OD in Mirsharai</a:t>
          </a:r>
        </a:p>
      </dgm:t>
    </dgm:pt>
    <dgm:pt modelId="{339E2997-FF5B-4F5D-975F-DC9D27A5E289}" type="parTrans" cxnId="{3F1A69CF-A1A0-40EA-B851-AA188A3A073E}">
      <dgm:prSet/>
      <dgm:spPr/>
      <dgm:t>
        <a:bodyPr/>
        <a:lstStyle/>
        <a:p>
          <a:endParaRPr lang="en-US" sz="1400"/>
        </a:p>
      </dgm:t>
    </dgm:pt>
    <dgm:pt modelId="{5DE4BFC9-8C55-46BE-9EB3-18F8E5B6BBC6}" type="sibTrans" cxnId="{3F1A69CF-A1A0-40EA-B851-AA188A3A073E}">
      <dgm:prSet/>
      <dgm:spPr/>
      <dgm:t>
        <a:bodyPr/>
        <a:lstStyle/>
        <a:p>
          <a:endParaRPr lang="en-US" sz="2400"/>
        </a:p>
      </dgm:t>
    </dgm:pt>
    <dgm:pt modelId="{33A6DE59-85CF-401B-8F79-56D0D1AFA9D5}">
      <dgm:prSet phldrT="[Text]" custT="1"/>
      <dgm:spPr/>
      <dgm:t>
        <a:bodyPr/>
        <a:lstStyle/>
        <a:p>
          <a:r>
            <a:rPr lang="en-US" sz="1400" dirty="0" smtClean="0"/>
            <a:t>Traffic Count at Dhaka EPZ</a:t>
          </a:r>
        </a:p>
      </dgm:t>
    </dgm:pt>
    <dgm:pt modelId="{5AAFA4BD-6AD0-43DC-89D6-F9E99DA2826A}" type="parTrans" cxnId="{877056B1-D8C2-4F7D-A33C-2544E10601BE}">
      <dgm:prSet/>
      <dgm:spPr/>
      <dgm:t>
        <a:bodyPr/>
        <a:lstStyle/>
        <a:p>
          <a:endParaRPr lang="en-US" sz="1400"/>
        </a:p>
      </dgm:t>
    </dgm:pt>
    <dgm:pt modelId="{6FF7A6B2-92A1-4378-B27F-DBC87D8B5E49}" type="sibTrans" cxnId="{877056B1-D8C2-4F7D-A33C-2544E10601BE}">
      <dgm:prSet/>
      <dgm:spPr/>
      <dgm:t>
        <a:bodyPr/>
        <a:lstStyle/>
        <a:p>
          <a:endParaRPr lang="en-US" sz="2400"/>
        </a:p>
      </dgm:t>
    </dgm:pt>
    <dgm:pt modelId="{61F9C72E-7169-4A26-B8BC-A3855361B83F}">
      <dgm:prSet phldrT="[Text]" custT="1"/>
      <dgm:spPr/>
      <dgm:t>
        <a:bodyPr/>
        <a:lstStyle/>
        <a:p>
          <a:r>
            <a:rPr lang="en-US" sz="1400" dirty="0" smtClean="0"/>
            <a:t>BEZA and BEPZA</a:t>
          </a:r>
        </a:p>
      </dgm:t>
    </dgm:pt>
    <dgm:pt modelId="{2A73ADCB-482B-42D8-A9BF-405F9E87B0F7}" type="parTrans" cxnId="{3CE86FF5-8059-4D62-94AA-2A0EB499663B}">
      <dgm:prSet/>
      <dgm:spPr/>
      <dgm:t>
        <a:bodyPr/>
        <a:lstStyle/>
        <a:p>
          <a:endParaRPr lang="en-US" sz="1400"/>
        </a:p>
      </dgm:t>
    </dgm:pt>
    <dgm:pt modelId="{8620C6D5-ADF5-4885-8EE0-FB2B4F15B978}" type="sibTrans" cxnId="{3CE86FF5-8059-4D62-94AA-2A0EB499663B}">
      <dgm:prSet/>
      <dgm:spPr/>
      <dgm:t>
        <a:bodyPr/>
        <a:lstStyle/>
        <a:p>
          <a:endParaRPr lang="en-US" sz="2400"/>
        </a:p>
      </dgm:t>
    </dgm:pt>
    <dgm:pt modelId="{D907AAC6-39D7-4B95-94AB-5F98E6FFA9A6}">
      <dgm:prSet phldrT="[Text]" custT="1"/>
      <dgm:spPr/>
      <dgm:t>
        <a:bodyPr/>
        <a:lstStyle/>
        <a:p>
          <a:r>
            <a:rPr lang="en-US" sz="1400" dirty="0" smtClean="0"/>
            <a:t>Local People &amp; Representatives</a:t>
          </a:r>
        </a:p>
      </dgm:t>
    </dgm:pt>
    <dgm:pt modelId="{6831ACDC-DA94-4217-9CD5-3A6389FFD7BD}" type="parTrans" cxnId="{4B261B45-93EA-4853-9EC5-12821FD3224A}">
      <dgm:prSet/>
      <dgm:spPr/>
      <dgm:t>
        <a:bodyPr/>
        <a:lstStyle/>
        <a:p>
          <a:endParaRPr lang="en-US" sz="1400"/>
        </a:p>
      </dgm:t>
    </dgm:pt>
    <dgm:pt modelId="{A1445530-E685-4823-A8D4-78A089C8D5BE}" type="sibTrans" cxnId="{4B261B45-93EA-4853-9EC5-12821FD3224A}">
      <dgm:prSet/>
      <dgm:spPr/>
      <dgm:t>
        <a:bodyPr/>
        <a:lstStyle/>
        <a:p>
          <a:endParaRPr lang="en-US" sz="2400"/>
        </a:p>
      </dgm:t>
    </dgm:pt>
    <dgm:pt modelId="{7ED6FA0D-25EB-4170-B6B9-D98857AE28D0}">
      <dgm:prSet phldrT="[Text]" custT="1"/>
      <dgm:spPr/>
      <dgm:t>
        <a:bodyPr/>
        <a:lstStyle/>
        <a:p>
          <a:r>
            <a:rPr lang="en-US" sz="1400" dirty="0" smtClean="0"/>
            <a:t>Tourist Spot Authorities</a:t>
          </a:r>
        </a:p>
      </dgm:t>
    </dgm:pt>
    <dgm:pt modelId="{02A67841-BFC8-477B-BD8A-6B9BD2C61C4C}" type="parTrans" cxnId="{D5526549-0D3B-44B1-B67B-0FADEAC09F74}">
      <dgm:prSet/>
      <dgm:spPr/>
      <dgm:t>
        <a:bodyPr/>
        <a:lstStyle/>
        <a:p>
          <a:endParaRPr lang="en-US" sz="1400"/>
        </a:p>
      </dgm:t>
    </dgm:pt>
    <dgm:pt modelId="{EC7D3593-43A0-40E6-A535-5D99A94B279F}" type="sibTrans" cxnId="{D5526549-0D3B-44B1-B67B-0FADEAC09F74}">
      <dgm:prSet/>
      <dgm:spPr/>
      <dgm:t>
        <a:bodyPr/>
        <a:lstStyle/>
        <a:p>
          <a:endParaRPr lang="en-US" sz="2400"/>
        </a:p>
      </dgm:t>
    </dgm:pt>
    <dgm:pt modelId="{D24D1673-2C88-4714-B98B-477708E5767A}">
      <dgm:prSet phldrT="[Text]" custT="1"/>
      <dgm:spPr/>
      <dgm:t>
        <a:bodyPr/>
        <a:lstStyle/>
        <a:p>
          <a:r>
            <a:rPr lang="en-US" sz="1400" dirty="0" smtClean="0"/>
            <a:t>Secondary Stakeholders</a:t>
          </a:r>
        </a:p>
      </dgm:t>
    </dgm:pt>
    <dgm:pt modelId="{90D68455-6BF9-429E-828F-EFF692DF5DC6}" type="parTrans" cxnId="{21CD3685-5294-460C-8E2D-BFAB779EF9F4}">
      <dgm:prSet/>
      <dgm:spPr/>
      <dgm:t>
        <a:bodyPr/>
        <a:lstStyle/>
        <a:p>
          <a:endParaRPr lang="en-US" sz="1400"/>
        </a:p>
      </dgm:t>
    </dgm:pt>
    <dgm:pt modelId="{40573D71-81D0-49CA-A212-72ABF7841E4F}" type="sibTrans" cxnId="{21CD3685-5294-460C-8E2D-BFAB779EF9F4}">
      <dgm:prSet/>
      <dgm:spPr/>
      <dgm:t>
        <a:bodyPr/>
        <a:lstStyle/>
        <a:p>
          <a:endParaRPr lang="en-US" sz="2400"/>
        </a:p>
      </dgm:t>
    </dgm:pt>
    <dgm:pt modelId="{CC82A2E6-F53E-4C7F-B797-840FE4E0A14F}">
      <dgm:prSet phldrT="[Text]" custT="1"/>
      <dgm:spPr/>
      <dgm:t>
        <a:bodyPr/>
        <a:lstStyle/>
        <a:p>
          <a:r>
            <a:rPr lang="en-US" sz="1400" dirty="0" smtClean="0"/>
            <a:t>Correspondences with UDD</a:t>
          </a:r>
        </a:p>
      </dgm:t>
    </dgm:pt>
    <dgm:pt modelId="{754AA3C1-E8DB-4BBA-91A3-3612B23231D0}" type="parTrans" cxnId="{17A23338-B787-4D0B-B45D-39A3A16E5967}">
      <dgm:prSet/>
      <dgm:spPr/>
      <dgm:t>
        <a:bodyPr/>
        <a:lstStyle/>
        <a:p>
          <a:endParaRPr lang="en-US" sz="1400"/>
        </a:p>
      </dgm:t>
    </dgm:pt>
    <dgm:pt modelId="{5D7EB70C-2A72-4165-A8EC-073AA16D1AA5}" type="sibTrans" cxnId="{17A23338-B787-4D0B-B45D-39A3A16E5967}">
      <dgm:prSet/>
      <dgm:spPr/>
      <dgm:t>
        <a:bodyPr/>
        <a:lstStyle/>
        <a:p>
          <a:endParaRPr lang="en-US" sz="2400"/>
        </a:p>
      </dgm:t>
    </dgm:pt>
    <dgm:pt modelId="{A3E14D05-D527-4F6C-A07B-0FBC3D331547}">
      <dgm:prSet phldrT="[Text]" custT="1"/>
      <dgm:spPr/>
      <dgm:t>
        <a:bodyPr/>
        <a:lstStyle/>
        <a:p>
          <a:r>
            <a:rPr lang="en-US" sz="1400" dirty="0" smtClean="0"/>
            <a:t>Correspondences with Other Entities</a:t>
          </a:r>
        </a:p>
      </dgm:t>
    </dgm:pt>
    <dgm:pt modelId="{28D175CA-65CC-47E1-99FA-4A093BB7C076}" type="parTrans" cxnId="{3B1893CA-F8E0-4F50-9A43-4591E3B39251}">
      <dgm:prSet/>
      <dgm:spPr/>
      <dgm:t>
        <a:bodyPr/>
        <a:lstStyle/>
        <a:p>
          <a:endParaRPr lang="en-US" sz="1400"/>
        </a:p>
      </dgm:t>
    </dgm:pt>
    <dgm:pt modelId="{08BC4270-D88D-49AD-A906-37EB170842DE}" type="sibTrans" cxnId="{3B1893CA-F8E0-4F50-9A43-4591E3B39251}">
      <dgm:prSet/>
      <dgm:spPr/>
      <dgm:t>
        <a:bodyPr/>
        <a:lstStyle/>
        <a:p>
          <a:endParaRPr lang="en-US" sz="2400"/>
        </a:p>
      </dgm:t>
    </dgm:pt>
    <dgm:pt modelId="{D8A0FE38-EFEA-41D9-A7E0-0EBC375FD798}">
      <dgm:prSet phldrT="[Text]" custT="1"/>
      <dgm:spPr/>
      <dgm:t>
        <a:bodyPr/>
        <a:lstStyle/>
        <a:p>
          <a:pPr algn="ctr"/>
          <a:r>
            <a:rPr lang="en-US" sz="1400" dirty="0" smtClean="0"/>
            <a:t>Household</a:t>
          </a:r>
          <a:endParaRPr lang="en-US" sz="1400" dirty="0"/>
        </a:p>
      </dgm:t>
    </dgm:pt>
    <dgm:pt modelId="{7ED79494-81E9-4E05-8509-50C7FF0BC88E}" type="parTrans" cxnId="{C65D5116-5905-45CE-B0A1-3D91B1C55BD8}">
      <dgm:prSet/>
      <dgm:spPr/>
      <dgm:t>
        <a:bodyPr/>
        <a:lstStyle/>
        <a:p>
          <a:endParaRPr lang="en-US" sz="1400"/>
        </a:p>
      </dgm:t>
    </dgm:pt>
    <dgm:pt modelId="{F669DB62-A581-4307-8817-2A557692B574}" type="sibTrans" cxnId="{C65D5116-5905-45CE-B0A1-3D91B1C55BD8}">
      <dgm:prSet/>
      <dgm:spPr/>
      <dgm:t>
        <a:bodyPr/>
        <a:lstStyle/>
        <a:p>
          <a:endParaRPr lang="en-US" sz="2400"/>
        </a:p>
      </dgm:t>
    </dgm:pt>
    <dgm:pt modelId="{689A42CF-FECD-4CFF-A641-FB61F800AB48}">
      <dgm:prSet phldrT="[Text]" custT="1"/>
      <dgm:spPr/>
      <dgm:t>
        <a:bodyPr/>
        <a:lstStyle/>
        <a:p>
          <a:pPr algn="ctr"/>
          <a:r>
            <a:rPr lang="en-US" sz="1400" dirty="0" smtClean="0"/>
            <a:t>Traffic Count and OD Survey</a:t>
          </a:r>
          <a:endParaRPr lang="en-US" sz="1400" dirty="0"/>
        </a:p>
      </dgm:t>
    </dgm:pt>
    <dgm:pt modelId="{7E5DB4B6-BC39-49B2-ADB1-5AFD56A7680F}" type="parTrans" cxnId="{7B02EDF9-EC36-40C5-9792-15E2AF4B5CA5}">
      <dgm:prSet/>
      <dgm:spPr/>
      <dgm:t>
        <a:bodyPr/>
        <a:lstStyle/>
        <a:p>
          <a:endParaRPr lang="en-US" sz="1400"/>
        </a:p>
      </dgm:t>
    </dgm:pt>
    <dgm:pt modelId="{4AA3EB35-B538-4E29-ACEA-C23E0E218BE7}" type="sibTrans" cxnId="{7B02EDF9-EC36-40C5-9792-15E2AF4B5CA5}">
      <dgm:prSet/>
      <dgm:spPr/>
      <dgm:t>
        <a:bodyPr/>
        <a:lstStyle/>
        <a:p>
          <a:endParaRPr lang="en-US" sz="2400"/>
        </a:p>
      </dgm:t>
    </dgm:pt>
    <dgm:pt modelId="{76D83765-C784-4C2A-B1BD-9FB3B9B227A8}">
      <dgm:prSet phldrT="[Text]" custT="1"/>
      <dgm:spPr/>
      <dgm:t>
        <a:bodyPr/>
        <a:lstStyle/>
        <a:p>
          <a:pPr algn="ctr"/>
          <a:r>
            <a:rPr lang="en-US" sz="1400" dirty="0" smtClean="0"/>
            <a:t>Travel Time</a:t>
          </a:r>
          <a:endParaRPr lang="en-US" sz="1400" dirty="0"/>
        </a:p>
      </dgm:t>
    </dgm:pt>
    <dgm:pt modelId="{12625500-5599-4155-8408-07EFEC4199D6}" type="parTrans" cxnId="{3BA25FF3-4592-4CF6-8AE9-F33C18CA8944}">
      <dgm:prSet/>
      <dgm:spPr/>
      <dgm:t>
        <a:bodyPr/>
        <a:lstStyle/>
        <a:p>
          <a:endParaRPr lang="en-US" sz="1400"/>
        </a:p>
      </dgm:t>
    </dgm:pt>
    <dgm:pt modelId="{C5DA67C2-AE49-4404-B8C4-C25ACA0F2D5A}" type="sibTrans" cxnId="{3BA25FF3-4592-4CF6-8AE9-F33C18CA8944}">
      <dgm:prSet/>
      <dgm:spPr/>
      <dgm:t>
        <a:bodyPr/>
        <a:lstStyle/>
        <a:p>
          <a:endParaRPr lang="en-US" sz="2400"/>
        </a:p>
      </dgm:t>
    </dgm:pt>
    <dgm:pt modelId="{E92892D1-42A2-45A2-866C-5ECBD3020B76}">
      <dgm:prSet phldrT="[Text]" custT="1"/>
      <dgm:spPr/>
      <dgm:t>
        <a:bodyPr/>
        <a:lstStyle/>
        <a:p>
          <a:pPr algn="ctr"/>
          <a:r>
            <a:rPr lang="en-US" sz="1400" dirty="0" smtClean="0"/>
            <a:t>Stakeholder Interview</a:t>
          </a:r>
        </a:p>
      </dgm:t>
    </dgm:pt>
    <dgm:pt modelId="{AC36B2D7-90F4-4EB6-AB35-0BC073C1CCCD}" type="parTrans" cxnId="{CD578463-7580-492F-8006-71C12A9B4268}">
      <dgm:prSet/>
      <dgm:spPr/>
      <dgm:t>
        <a:bodyPr/>
        <a:lstStyle/>
        <a:p>
          <a:endParaRPr lang="en-US" sz="1400"/>
        </a:p>
      </dgm:t>
    </dgm:pt>
    <dgm:pt modelId="{BDF3C9B7-3EF8-428E-B11E-2D01EBFA17A1}" type="sibTrans" cxnId="{CD578463-7580-492F-8006-71C12A9B4268}">
      <dgm:prSet/>
      <dgm:spPr/>
      <dgm:t>
        <a:bodyPr/>
        <a:lstStyle/>
        <a:p>
          <a:endParaRPr lang="en-US" sz="2400"/>
        </a:p>
      </dgm:t>
    </dgm:pt>
    <dgm:pt modelId="{1EF78BCC-8B53-4711-8F1B-E018449F3C59}">
      <dgm:prSet phldrT="[Text]" custT="1"/>
      <dgm:spPr/>
      <dgm:t>
        <a:bodyPr/>
        <a:lstStyle/>
        <a:p>
          <a:pPr algn="ctr"/>
          <a:r>
            <a:rPr lang="en-US" sz="1400" dirty="0" smtClean="0"/>
            <a:t>Training</a:t>
          </a:r>
        </a:p>
      </dgm:t>
    </dgm:pt>
    <dgm:pt modelId="{8D3CE2C8-2AA6-4A14-90D2-B9828EDCF264}" type="parTrans" cxnId="{88C1930D-A80D-44CA-8B58-A5311376854A}">
      <dgm:prSet/>
      <dgm:spPr/>
      <dgm:t>
        <a:bodyPr/>
        <a:lstStyle/>
        <a:p>
          <a:endParaRPr lang="en-US" sz="1400"/>
        </a:p>
      </dgm:t>
    </dgm:pt>
    <dgm:pt modelId="{6439B9D1-937B-48C6-A3B7-5D56EA4AA78F}" type="sibTrans" cxnId="{88C1930D-A80D-44CA-8B58-A5311376854A}">
      <dgm:prSet/>
      <dgm:spPr/>
      <dgm:t>
        <a:bodyPr/>
        <a:lstStyle/>
        <a:p>
          <a:endParaRPr lang="en-US" sz="2400"/>
        </a:p>
      </dgm:t>
    </dgm:pt>
    <dgm:pt modelId="{C3C4623A-0C4E-40FD-8004-49F475AC5940}">
      <dgm:prSet custT="1"/>
      <dgm:spPr/>
      <dgm:t>
        <a:bodyPr/>
        <a:lstStyle/>
        <a:p>
          <a:r>
            <a:rPr lang="en-US" sz="1400" dirty="0" smtClean="0"/>
            <a:t>Growth Centers and Rural Markets</a:t>
          </a:r>
          <a:endParaRPr lang="en-US" sz="1400" dirty="0"/>
        </a:p>
      </dgm:t>
    </dgm:pt>
    <dgm:pt modelId="{495944DA-D048-4D07-9C41-FFDD0645ABF3}" type="parTrans" cxnId="{A90DED90-35C0-42FA-A861-7B2399720FEB}">
      <dgm:prSet/>
      <dgm:spPr/>
      <dgm:t>
        <a:bodyPr/>
        <a:lstStyle/>
        <a:p>
          <a:endParaRPr lang="en-US" sz="1400"/>
        </a:p>
      </dgm:t>
    </dgm:pt>
    <dgm:pt modelId="{16B865EA-BE1F-4246-AC72-70D44326CF24}" type="sibTrans" cxnId="{A90DED90-35C0-42FA-A861-7B2399720FEB}">
      <dgm:prSet/>
      <dgm:spPr/>
      <dgm:t>
        <a:bodyPr/>
        <a:lstStyle/>
        <a:p>
          <a:endParaRPr lang="en-US" sz="2400"/>
        </a:p>
      </dgm:t>
    </dgm:pt>
    <dgm:pt modelId="{7E5A4863-E994-4046-A417-516EABD20860}">
      <dgm:prSet custT="1"/>
      <dgm:spPr/>
      <dgm:t>
        <a:bodyPr/>
        <a:lstStyle/>
        <a:p>
          <a:r>
            <a:rPr lang="en-US" sz="1400" dirty="0" smtClean="0"/>
            <a:t>Forest and Upazila Boundaries</a:t>
          </a:r>
          <a:endParaRPr lang="en-US" sz="1400" dirty="0"/>
        </a:p>
      </dgm:t>
    </dgm:pt>
    <dgm:pt modelId="{0CC49FFF-5BD0-4153-A7D6-33C6AFF060E1}" type="parTrans" cxnId="{C4226E3C-2DD4-4259-B1A0-B69D91AFC4CB}">
      <dgm:prSet/>
      <dgm:spPr/>
      <dgm:t>
        <a:bodyPr/>
        <a:lstStyle/>
        <a:p>
          <a:endParaRPr lang="en-US" sz="1400"/>
        </a:p>
      </dgm:t>
    </dgm:pt>
    <dgm:pt modelId="{CAB2FD9C-5BB9-4E23-8772-28600252194A}" type="sibTrans" cxnId="{C4226E3C-2DD4-4259-B1A0-B69D91AFC4CB}">
      <dgm:prSet/>
      <dgm:spPr/>
      <dgm:t>
        <a:bodyPr/>
        <a:lstStyle/>
        <a:p>
          <a:endParaRPr lang="en-US" sz="2400"/>
        </a:p>
      </dgm:t>
    </dgm:pt>
    <dgm:pt modelId="{9447ACF3-1257-49F9-8FBC-ABBBC4E39CFF}">
      <dgm:prSet custT="1"/>
      <dgm:spPr/>
      <dgm:t>
        <a:bodyPr/>
        <a:lstStyle/>
        <a:p>
          <a:r>
            <a:rPr lang="en-US" sz="1400" dirty="0" smtClean="0"/>
            <a:t>Existing Road Network</a:t>
          </a:r>
          <a:endParaRPr lang="en-US" sz="1400" dirty="0"/>
        </a:p>
      </dgm:t>
    </dgm:pt>
    <dgm:pt modelId="{59D8CC23-1FC4-429C-93DC-8E8DF99D9A9B}" type="parTrans" cxnId="{049CE29D-3C84-47A9-BB35-731F55343C71}">
      <dgm:prSet/>
      <dgm:spPr/>
      <dgm:t>
        <a:bodyPr/>
        <a:lstStyle/>
        <a:p>
          <a:endParaRPr lang="en-US" sz="1400"/>
        </a:p>
      </dgm:t>
    </dgm:pt>
    <dgm:pt modelId="{348CA7F4-9666-407D-8344-DE3CC350D752}" type="sibTrans" cxnId="{049CE29D-3C84-47A9-BB35-731F55343C71}">
      <dgm:prSet/>
      <dgm:spPr/>
      <dgm:t>
        <a:bodyPr/>
        <a:lstStyle/>
        <a:p>
          <a:endParaRPr lang="en-US" sz="2400"/>
        </a:p>
      </dgm:t>
    </dgm:pt>
    <dgm:pt modelId="{66B313AE-CEA0-43D7-BC97-1008A83F6B62}">
      <dgm:prSet custT="1"/>
      <dgm:spPr/>
      <dgm:t>
        <a:bodyPr/>
        <a:lstStyle/>
        <a:p>
          <a:r>
            <a:rPr lang="en-US" sz="1400" dirty="0" smtClean="0"/>
            <a:t>Survey Locations</a:t>
          </a:r>
          <a:endParaRPr lang="en-US" sz="1400" dirty="0"/>
        </a:p>
      </dgm:t>
    </dgm:pt>
    <dgm:pt modelId="{86C0C57F-5154-43AB-A20C-C2D22A2C64EE}" type="parTrans" cxnId="{2757D691-F093-4134-8AFF-F34260627C0E}">
      <dgm:prSet/>
      <dgm:spPr/>
      <dgm:t>
        <a:bodyPr/>
        <a:lstStyle/>
        <a:p>
          <a:endParaRPr lang="en-US" sz="1400"/>
        </a:p>
      </dgm:t>
    </dgm:pt>
    <dgm:pt modelId="{C4DD7E52-4D8A-4312-BA5A-7F298A3946E9}" type="sibTrans" cxnId="{2757D691-F093-4134-8AFF-F34260627C0E}">
      <dgm:prSet/>
      <dgm:spPr/>
      <dgm:t>
        <a:bodyPr/>
        <a:lstStyle/>
        <a:p>
          <a:endParaRPr lang="en-US" sz="2400"/>
        </a:p>
      </dgm:t>
    </dgm:pt>
    <dgm:pt modelId="{BD3CD0FF-7A06-4D54-85F2-C6A0A3FFB07F}">
      <dgm:prSet custT="1"/>
      <dgm:spPr/>
      <dgm:t>
        <a:bodyPr/>
        <a:lstStyle/>
        <a:p>
          <a:r>
            <a:rPr lang="en-US" sz="1400" dirty="0" smtClean="0"/>
            <a:t>Proposed Road Network</a:t>
          </a:r>
          <a:endParaRPr lang="en-US" sz="1400" dirty="0"/>
        </a:p>
      </dgm:t>
    </dgm:pt>
    <dgm:pt modelId="{4FDE2B88-F666-4429-B3FE-A757C745BA09}" type="parTrans" cxnId="{519B137D-BA81-4719-8E4E-7088261434B3}">
      <dgm:prSet/>
      <dgm:spPr/>
      <dgm:t>
        <a:bodyPr/>
        <a:lstStyle/>
        <a:p>
          <a:endParaRPr lang="en-US" sz="1400"/>
        </a:p>
      </dgm:t>
    </dgm:pt>
    <dgm:pt modelId="{7C9C186F-0EDC-426F-B3D7-43941D968F34}" type="sibTrans" cxnId="{519B137D-BA81-4719-8E4E-7088261434B3}">
      <dgm:prSet/>
      <dgm:spPr/>
      <dgm:t>
        <a:bodyPr/>
        <a:lstStyle/>
        <a:p>
          <a:endParaRPr lang="en-US" sz="2400"/>
        </a:p>
      </dgm:t>
    </dgm:pt>
    <dgm:pt modelId="{A2C8ADE8-347A-423F-A9FE-254AADE873B5}" type="pres">
      <dgm:prSet presAssocID="{4F54425F-BC0E-4798-9917-E280939AFC5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808822-1182-47EC-B35D-40FC3B5A2E95}" type="pres">
      <dgm:prSet presAssocID="{2EEE2603-5375-4BD8-938F-432F1426DC98}" presName="root" presStyleCnt="0"/>
      <dgm:spPr/>
    </dgm:pt>
    <dgm:pt modelId="{F16673C3-7C13-4B63-BFC1-6011F4BE231A}" type="pres">
      <dgm:prSet presAssocID="{2EEE2603-5375-4BD8-938F-432F1426DC98}" presName="rootComposite" presStyleCnt="0"/>
      <dgm:spPr/>
    </dgm:pt>
    <dgm:pt modelId="{6489A4CC-BBCC-435A-BC2B-CDD384DD049B}" type="pres">
      <dgm:prSet presAssocID="{2EEE2603-5375-4BD8-938F-432F1426DC98}" presName="rootText" presStyleLbl="node1" presStyleIdx="0" presStyleCnt="6" custScaleX="116960"/>
      <dgm:spPr/>
      <dgm:t>
        <a:bodyPr/>
        <a:lstStyle/>
        <a:p>
          <a:endParaRPr lang="en-US"/>
        </a:p>
      </dgm:t>
    </dgm:pt>
    <dgm:pt modelId="{0C8F7248-5E95-4B60-B958-A1EB9B016C4A}" type="pres">
      <dgm:prSet presAssocID="{2EEE2603-5375-4BD8-938F-432F1426DC98}" presName="rootConnector" presStyleLbl="node1" presStyleIdx="0" presStyleCnt="6"/>
      <dgm:spPr/>
      <dgm:t>
        <a:bodyPr/>
        <a:lstStyle/>
        <a:p>
          <a:endParaRPr lang="en-US"/>
        </a:p>
      </dgm:t>
    </dgm:pt>
    <dgm:pt modelId="{34EC96F5-7A02-4390-B6CD-2E2FEC48CE19}" type="pres">
      <dgm:prSet presAssocID="{2EEE2603-5375-4BD8-938F-432F1426DC98}" presName="childShape" presStyleCnt="0"/>
      <dgm:spPr/>
    </dgm:pt>
    <dgm:pt modelId="{6E00CF8C-1D42-48F6-9891-D67FDF62BD7A}" type="pres">
      <dgm:prSet presAssocID="{495944DA-D048-4D07-9C41-FFDD0645ABF3}" presName="Name13" presStyleLbl="parChTrans1D2" presStyleIdx="0" presStyleCnt="21"/>
      <dgm:spPr/>
      <dgm:t>
        <a:bodyPr/>
        <a:lstStyle/>
        <a:p>
          <a:endParaRPr lang="en-US"/>
        </a:p>
      </dgm:t>
    </dgm:pt>
    <dgm:pt modelId="{AE6C3200-C2C7-48A1-B416-543E4C54E065}" type="pres">
      <dgm:prSet presAssocID="{C3C4623A-0C4E-40FD-8004-49F475AC5940}" presName="childText" presStyleLbl="bgAcc1" presStyleIdx="0" presStyleCnt="21" custScaleY="155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564CA-DE2B-4735-AC3F-8DB7B9BE3700}" type="pres">
      <dgm:prSet presAssocID="{0CC49FFF-5BD0-4153-A7D6-33C6AFF060E1}" presName="Name13" presStyleLbl="parChTrans1D2" presStyleIdx="1" presStyleCnt="21"/>
      <dgm:spPr/>
      <dgm:t>
        <a:bodyPr/>
        <a:lstStyle/>
        <a:p>
          <a:endParaRPr lang="en-US"/>
        </a:p>
      </dgm:t>
    </dgm:pt>
    <dgm:pt modelId="{29DA2341-1E07-4A01-8228-34FA29B21922}" type="pres">
      <dgm:prSet presAssocID="{7E5A4863-E994-4046-A417-516EABD20860}" presName="childText" presStyleLbl="bgAcc1" presStyleIdx="1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1EDE1-C462-42F4-8E5D-72D09DDA41A7}" type="pres">
      <dgm:prSet presAssocID="{59D8CC23-1FC4-429C-93DC-8E8DF99D9A9B}" presName="Name13" presStyleLbl="parChTrans1D2" presStyleIdx="2" presStyleCnt="21"/>
      <dgm:spPr/>
      <dgm:t>
        <a:bodyPr/>
        <a:lstStyle/>
        <a:p>
          <a:endParaRPr lang="en-US"/>
        </a:p>
      </dgm:t>
    </dgm:pt>
    <dgm:pt modelId="{947634FD-30F3-47A1-ADF4-8B0525A6C075}" type="pres">
      <dgm:prSet presAssocID="{9447ACF3-1257-49F9-8FBC-ABBBC4E39CFF}" presName="childText" presStyleLbl="bgAcc1" presStyleIdx="2" presStyleCnt="21" custScaleX="150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AD209-E09B-4A4D-82D1-D6B95519F060}" type="pres">
      <dgm:prSet presAssocID="{86C0C57F-5154-43AB-A20C-C2D22A2C64EE}" presName="Name13" presStyleLbl="parChTrans1D2" presStyleIdx="3" presStyleCnt="21"/>
      <dgm:spPr/>
      <dgm:t>
        <a:bodyPr/>
        <a:lstStyle/>
        <a:p>
          <a:endParaRPr lang="en-US"/>
        </a:p>
      </dgm:t>
    </dgm:pt>
    <dgm:pt modelId="{7851389B-917D-496E-9F07-B5BEE7E270D8}" type="pres">
      <dgm:prSet presAssocID="{66B313AE-CEA0-43D7-BC97-1008A83F6B62}" presName="childText" presStyleLbl="bgAcc1" presStyleIdx="3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59409-33C9-4856-AF2A-E940A36610A1}" type="pres">
      <dgm:prSet presAssocID="{4FDE2B88-F666-4429-B3FE-A757C745BA09}" presName="Name13" presStyleLbl="parChTrans1D2" presStyleIdx="4" presStyleCnt="21"/>
      <dgm:spPr/>
      <dgm:t>
        <a:bodyPr/>
        <a:lstStyle/>
        <a:p>
          <a:endParaRPr lang="en-US"/>
        </a:p>
      </dgm:t>
    </dgm:pt>
    <dgm:pt modelId="{D9191F55-9D55-4FFE-A6A5-6F7DC2EAE4C0}" type="pres">
      <dgm:prSet presAssocID="{BD3CD0FF-7A06-4D54-85F2-C6A0A3FFB07F}" presName="childText" presStyleLbl="bgAcc1" presStyleIdx="4" presStyleCnt="21" custScaleX="152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222D9-C926-43F7-95A3-2CEA978E4EE7}" type="pres">
      <dgm:prSet presAssocID="{02A3D2D7-DED2-4041-B93F-861155033A6E}" presName="root" presStyleCnt="0"/>
      <dgm:spPr/>
    </dgm:pt>
    <dgm:pt modelId="{35078CB8-CC37-48E6-A53A-016507425D81}" type="pres">
      <dgm:prSet presAssocID="{02A3D2D7-DED2-4041-B93F-861155033A6E}" presName="rootComposite" presStyleCnt="0"/>
      <dgm:spPr/>
    </dgm:pt>
    <dgm:pt modelId="{6DD6B129-68CC-410C-AE15-34BBF4434EA1}" type="pres">
      <dgm:prSet presAssocID="{02A3D2D7-DED2-4041-B93F-861155033A6E}" presName="rootText" presStyleLbl="node1" presStyleIdx="1" presStyleCnt="6" custScaleX="116960"/>
      <dgm:spPr/>
      <dgm:t>
        <a:bodyPr/>
        <a:lstStyle/>
        <a:p>
          <a:endParaRPr lang="en-US"/>
        </a:p>
      </dgm:t>
    </dgm:pt>
    <dgm:pt modelId="{C0C926FE-14DA-4880-854B-3DE4043E1DE2}" type="pres">
      <dgm:prSet presAssocID="{02A3D2D7-DED2-4041-B93F-861155033A6E}" presName="rootConnector" presStyleLbl="node1" presStyleIdx="1" presStyleCnt="6"/>
      <dgm:spPr/>
      <dgm:t>
        <a:bodyPr/>
        <a:lstStyle/>
        <a:p>
          <a:endParaRPr lang="en-US"/>
        </a:p>
      </dgm:t>
    </dgm:pt>
    <dgm:pt modelId="{FEBDE5B4-F911-4E31-ABAE-C17AEF170376}" type="pres">
      <dgm:prSet presAssocID="{02A3D2D7-DED2-4041-B93F-861155033A6E}" presName="childShape" presStyleCnt="0"/>
      <dgm:spPr/>
    </dgm:pt>
    <dgm:pt modelId="{BCC1F238-19F2-4865-B707-6EC2DD4D1121}" type="pres">
      <dgm:prSet presAssocID="{F4636350-70C6-40B6-80B0-49CE00FDF9AF}" presName="Name13" presStyleLbl="parChTrans1D2" presStyleIdx="5" presStyleCnt="21"/>
      <dgm:spPr/>
      <dgm:t>
        <a:bodyPr/>
        <a:lstStyle/>
        <a:p>
          <a:endParaRPr lang="en-US"/>
        </a:p>
      </dgm:t>
    </dgm:pt>
    <dgm:pt modelId="{E47AABE4-F14F-4CC6-8BA6-0F52DD294D41}" type="pres">
      <dgm:prSet presAssocID="{8CD6713A-F598-4F86-90C2-572D22AA018D}" presName="childText" presStyleLbl="bgAcc1" presStyleIdx="5" presStyleCnt="21" custScaleY="120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4678C-84FF-4E09-B30B-C2A0E24887EF}" type="pres">
      <dgm:prSet presAssocID="{C3D7BC3B-DF42-43D6-887A-5A4E75CCE6BB}" presName="Name13" presStyleLbl="parChTrans1D2" presStyleIdx="6" presStyleCnt="21"/>
      <dgm:spPr/>
      <dgm:t>
        <a:bodyPr/>
        <a:lstStyle/>
        <a:p>
          <a:endParaRPr lang="en-US"/>
        </a:p>
      </dgm:t>
    </dgm:pt>
    <dgm:pt modelId="{802BE748-6CA2-4352-B4AE-46555D0F8F3B}" type="pres">
      <dgm:prSet presAssocID="{96211041-F7CB-4C69-92E9-305F3B75A1C3}" presName="childText" presStyleLbl="bgAcc1" presStyleIdx="6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01311-E1A0-4063-97A1-2A34AD565423}" type="pres">
      <dgm:prSet presAssocID="{721FDE0E-50A9-483C-BA56-349D0BDF17B2}" presName="root" presStyleCnt="0"/>
      <dgm:spPr/>
    </dgm:pt>
    <dgm:pt modelId="{0195D8BB-BC07-4C1A-9AA6-E9EDA7021F2C}" type="pres">
      <dgm:prSet presAssocID="{721FDE0E-50A9-483C-BA56-349D0BDF17B2}" presName="rootComposite" presStyleCnt="0"/>
      <dgm:spPr/>
    </dgm:pt>
    <dgm:pt modelId="{E4844CB8-342D-4469-B0DE-740C98BBF191}" type="pres">
      <dgm:prSet presAssocID="{721FDE0E-50A9-483C-BA56-349D0BDF17B2}" presName="rootText" presStyleLbl="node1" presStyleIdx="2" presStyleCnt="6" custScaleX="116960"/>
      <dgm:spPr/>
      <dgm:t>
        <a:bodyPr/>
        <a:lstStyle/>
        <a:p>
          <a:endParaRPr lang="en-US"/>
        </a:p>
      </dgm:t>
    </dgm:pt>
    <dgm:pt modelId="{E385C368-D883-425D-AC91-8CA3D33CB5C2}" type="pres">
      <dgm:prSet presAssocID="{721FDE0E-50A9-483C-BA56-349D0BDF17B2}" presName="rootConnector" presStyleLbl="node1" presStyleIdx="2" presStyleCnt="6"/>
      <dgm:spPr/>
      <dgm:t>
        <a:bodyPr/>
        <a:lstStyle/>
        <a:p>
          <a:endParaRPr lang="en-US"/>
        </a:p>
      </dgm:t>
    </dgm:pt>
    <dgm:pt modelId="{9881B25D-D60F-4F23-A3B2-93D3BC9E4BC8}" type="pres">
      <dgm:prSet presAssocID="{721FDE0E-50A9-483C-BA56-349D0BDF17B2}" presName="childShape" presStyleCnt="0"/>
      <dgm:spPr/>
    </dgm:pt>
    <dgm:pt modelId="{48007C2B-8DC6-4676-983A-25250F576F35}" type="pres">
      <dgm:prSet presAssocID="{18D48F01-1759-4145-B568-8A1CE71A0272}" presName="Name13" presStyleLbl="parChTrans1D2" presStyleIdx="7" presStyleCnt="21"/>
      <dgm:spPr/>
      <dgm:t>
        <a:bodyPr/>
        <a:lstStyle/>
        <a:p>
          <a:endParaRPr lang="en-US"/>
        </a:p>
      </dgm:t>
    </dgm:pt>
    <dgm:pt modelId="{554DFFAF-FC61-4F66-BD4C-24D8C1648859}" type="pres">
      <dgm:prSet presAssocID="{3268BE20-158E-4F51-A1CB-54F2DED3D113}" presName="childText" presStyleLbl="bgAcc1" presStyleIdx="7" presStyleCnt="21" custScaleX="123921" custScaleY="97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ADAF4-6422-4431-98D5-A4F6BD478D4D}" type="pres">
      <dgm:prSet presAssocID="{8D3CE2C8-2AA6-4A14-90D2-B9828EDCF264}" presName="Name13" presStyleLbl="parChTrans1D2" presStyleIdx="8" presStyleCnt="21"/>
      <dgm:spPr/>
      <dgm:t>
        <a:bodyPr/>
        <a:lstStyle/>
        <a:p>
          <a:endParaRPr lang="en-US"/>
        </a:p>
      </dgm:t>
    </dgm:pt>
    <dgm:pt modelId="{2EBFD5E9-8FB9-4B18-A521-60FAB01905B9}" type="pres">
      <dgm:prSet presAssocID="{1EF78BCC-8B53-4711-8F1B-E018449F3C59}" presName="childText" presStyleLbl="bgAcc1" presStyleIdx="8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5670F-37C2-4591-97F8-74AEE33A8260}" type="pres">
      <dgm:prSet presAssocID="{7ED79494-81E9-4E05-8509-50C7FF0BC88E}" presName="Name13" presStyleLbl="parChTrans1D2" presStyleIdx="9" presStyleCnt="21"/>
      <dgm:spPr/>
      <dgm:t>
        <a:bodyPr/>
        <a:lstStyle/>
        <a:p>
          <a:endParaRPr lang="en-US"/>
        </a:p>
      </dgm:t>
    </dgm:pt>
    <dgm:pt modelId="{5B67E205-740A-40F4-89F5-F4F5415F2A0B}" type="pres">
      <dgm:prSet presAssocID="{D8A0FE38-EFEA-41D9-A7E0-0EBC375FD798}" presName="childText" presStyleLbl="bgAcc1" presStyleIdx="9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1CDFE-21DA-4689-80C9-626A47AA1F3B}" type="pres">
      <dgm:prSet presAssocID="{7E5DB4B6-BC39-49B2-ADB1-5AFD56A7680F}" presName="Name13" presStyleLbl="parChTrans1D2" presStyleIdx="10" presStyleCnt="21"/>
      <dgm:spPr/>
      <dgm:t>
        <a:bodyPr/>
        <a:lstStyle/>
        <a:p>
          <a:endParaRPr lang="en-US"/>
        </a:p>
      </dgm:t>
    </dgm:pt>
    <dgm:pt modelId="{EA5A95AB-5059-42D7-ABD9-5B6A9C6FBADF}" type="pres">
      <dgm:prSet presAssocID="{689A42CF-FECD-4CFF-A641-FB61F800AB48}" presName="childText" presStyleLbl="bgAcc1" presStyleIdx="10" presStyleCnt="21" custScaleX="142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27421-34BB-4EE1-9D68-5D3E727823C6}" type="pres">
      <dgm:prSet presAssocID="{12625500-5599-4155-8408-07EFEC4199D6}" presName="Name13" presStyleLbl="parChTrans1D2" presStyleIdx="11" presStyleCnt="21"/>
      <dgm:spPr/>
      <dgm:t>
        <a:bodyPr/>
        <a:lstStyle/>
        <a:p>
          <a:endParaRPr lang="en-US"/>
        </a:p>
      </dgm:t>
    </dgm:pt>
    <dgm:pt modelId="{F5171463-B804-43FA-B0B5-24CAD47F3185}" type="pres">
      <dgm:prSet presAssocID="{76D83765-C784-4C2A-B1BD-9FB3B9B227A8}" presName="childText" presStyleLbl="bgAcc1" presStyleIdx="11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C89DA-DE90-4A52-A330-765210AF427F}" type="pres">
      <dgm:prSet presAssocID="{AC36B2D7-90F4-4EB6-AB35-0BC073C1CCCD}" presName="Name13" presStyleLbl="parChTrans1D2" presStyleIdx="12" presStyleCnt="21"/>
      <dgm:spPr/>
      <dgm:t>
        <a:bodyPr/>
        <a:lstStyle/>
        <a:p>
          <a:endParaRPr lang="en-US"/>
        </a:p>
      </dgm:t>
    </dgm:pt>
    <dgm:pt modelId="{ECD25959-494D-432A-903B-CEDB3629FCDD}" type="pres">
      <dgm:prSet presAssocID="{E92892D1-42A2-45A2-866C-5ECBD3020B76}" presName="childText" presStyleLbl="bgAcc1" presStyleIdx="12" presStyleCnt="21" custScaleX="181398" custScaleY="58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55C29-F55E-4185-8895-E52D42BF1386}" type="pres">
      <dgm:prSet presAssocID="{85212E99-052B-48B7-9ED0-BB1B9FBF4070}" presName="root" presStyleCnt="0"/>
      <dgm:spPr/>
    </dgm:pt>
    <dgm:pt modelId="{1A305C9F-64C1-4925-B7D1-02E94F0D3988}" type="pres">
      <dgm:prSet presAssocID="{85212E99-052B-48B7-9ED0-BB1B9FBF4070}" presName="rootComposite" presStyleCnt="0"/>
      <dgm:spPr/>
    </dgm:pt>
    <dgm:pt modelId="{8DCED461-3A82-48F7-B73B-0B70C4A74FAE}" type="pres">
      <dgm:prSet presAssocID="{85212E99-052B-48B7-9ED0-BB1B9FBF4070}" presName="rootText" presStyleLbl="node1" presStyleIdx="3" presStyleCnt="6" custScaleX="116960"/>
      <dgm:spPr/>
      <dgm:t>
        <a:bodyPr/>
        <a:lstStyle/>
        <a:p>
          <a:endParaRPr lang="en-US"/>
        </a:p>
      </dgm:t>
    </dgm:pt>
    <dgm:pt modelId="{98730FE9-4AE4-48A0-B2FD-5DAA0D18D6DA}" type="pres">
      <dgm:prSet presAssocID="{85212E99-052B-48B7-9ED0-BB1B9FBF4070}" presName="rootConnector" presStyleLbl="node1" presStyleIdx="3" presStyleCnt="6"/>
      <dgm:spPr/>
      <dgm:t>
        <a:bodyPr/>
        <a:lstStyle/>
        <a:p>
          <a:endParaRPr lang="en-US"/>
        </a:p>
      </dgm:t>
    </dgm:pt>
    <dgm:pt modelId="{202FC46D-C17B-47B2-8C3D-B1C349DBBB46}" type="pres">
      <dgm:prSet presAssocID="{85212E99-052B-48B7-9ED0-BB1B9FBF4070}" presName="childShape" presStyleCnt="0"/>
      <dgm:spPr/>
    </dgm:pt>
    <dgm:pt modelId="{8951A2EC-EDA8-4CC7-8068-56674821C9A1}" type="pres">
      <dgm:prSet presAssocID="{339E2997-FF5B-4F5D-975F-DC9D27A5E289}" presName="Name13" presStyleLbl="parChTrans1D2" presStyleIdx="13" presStyleCnt="21"/>
      <dgm:spPr/>
      <dgm:t>
        <a:bodyPr/>
        <a:lstStyle/>
        <a:p>
          <a:endParaRPr lang="en-US"/>
        </a:p>
      </dgm:t>
    </dgm:pt>
    <dgm:pt modelId="{C30895BF-F208-4AA5-BAE8-68E192A11059}" type="pres">
      <dgm:prSet presAssocID="{83B486B4-AF8F-431C-B281-B2769732CC7E}" presName="childText" presStyleLbl="bgAcc1" presStyleIdx="13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9D0E2-80BC-4954-A3B5-7251D2370F04}" type="pres">
      <dgm:prSet presAssocID="{5AAFA4BD-6AD0-43DC-89D6-F9E99DA2826A}" presName="Name13" presStyleLbl="parChTrans1D2" presStyleIdx="14" presStyleCnt="21"/>
      <dgm:spPr/>
      <dgm:t>
        <a:bodyPr/>
        <a:lstStyle/>
        <a:p>
          <a:endParaRPr lang="en-US"/>
        </a:p>
      </dgm:t>
    </dgm:pt>
    <dgm:pt modelId="{A5FB2594-D73F-49B0-989C-162D4F47E356}" type="pres">
      <dgm:prSet presAssocID="{33A6DE59-85CF-401B-8F79-56D0D1AFA9D5}" presName="childText" presStyleLbl="bgAcc1" presStyleIdx="14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E5808-2498-426F-93E8-AD1D2B0015B7}" type="pres">
      <dgm:prSet presAssocID="{4EC3E682-86A4-4D20-9C35-0313F1BB9411}" presName="root" presStyleCnt="0"/>
      <dgm:spPr/>
    </dgm:pt>
    <dgm:pt modelId="{BC8FC2AF-D424-4B10-A064-32CC519A5C2F}" type="pres">
      <dgm:prSet presAssocID="{4EC3E682-86A4-4D20-9C35-0313F1BB9411}" presName="rootComposite" presStyleCnt="0"/>
      <dgm:spPr/>
    </dgm:pt>
    <dgm:pt modelId="{68D7569C-4D10-4FEB-9943-9EF148A347B4}" type="pres">
      <dgm:prSet presAssocID="{4EC3E682-86A4-4D20-9C35-0313F1BB9411}" presName="rootText" presStyleLbl="node1" presStyleIdx="4" presStyleCnt="6" custScaleX="116960"/>
      <dgm:spPr/>
      <dgm:t>
        <a:bodyPr/>
        <a:lstStyle/>
        <a:p>
          <a:endParaRPr lang="en-US"/>
        </a:p>
      </dgm:t>
    </dgm:pt>
    <dgm:pt modelId="{4FF327C5-501E-4D2D-9CFA-5112698C9277}" type="pres">
      <dgm:prSet presAssocID="{4EC3E682-86A4-4D20-9C35-0313F1BB9411}" presName="rootConnector" presStyleLbl="node1" presStyleIdx="4" presStyleCnt="6"/>
      <dgm:spPr/>
      <dgm:t>
        <a:bodyPr/>
        <a:lstStyle/>
        <a:p>
          <a:endParaRPr lang="en-US"/>
        </a:p>
      </dgm:t>
    </dgm:pt>
    <dgm:pt modelId="{22DDF6D3-11B6-4087-B14D-BC232E98929C}" type="pres">
      <dgm:prSet presAssocID="{4EC3E682-86A4-4D20-9C35-0313F1BB9411}" presName="childShape" presStyleCnt="0"/>
      <dgm:spPr/>
    </dgm:pt>
    <dgm:pt modelId="{84ECC828-6335-4C22-B1F6-20DAE3671673}" type="pres">
      <dgm:prSet presAssocID="{2A73ADCB-482B-42D8-A9BF-405F9E87B0F7}" presName="Name13" presStyleLbl="parChTrans1D2" presStyleIdx="15" presStyleCnt="21"/>
      <dgm:spPr/>
      <dgm:t>
        <a:bodyPr/>
        <a:lstStyle/>
        <a:p>
          <a:endParaRPr lang="en-US"/>
        </a:p>
      </dgm:t>
    </dgm:pt>
    <dgm:pt modelId="{B4C5F253-1FE6-4793-96F0-7159B855DB33}" type="pres">
      <dgm:prSet presAssocID="{61F9C72E-7169-4A26-B8BC-A3855361B83F}" presName="childText" presStyleLbl="bgAcc1" presStyleIdx="15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76CFB-938E-445F-90D4-AC6B4484B544}" type="pres">
      <dgm:prSet presAssocID="{6831ACDC-DA94-4217-9CD5-3A6389FFD7BD}" presName="Name13" presStyleLbl="parChTrans1D2" presStyleIdx="16" presStyleCnt="21"/>
      <dgm:spPr/>
      <dgm:t>
        <a:bodyPr/>
        <a:lstStyle/>
        <a:p>
          <a:endParaRPr lang="en-US"/>
        </a:p>
      </dgm:t>
    </dgm:pt>
    <dgm:pt modelId="{D28622C3-CDC3-45B3-9334-BB739E22E1BF}" type="pres">
      <dgm:prSet presAssocID="{D907AAC6-39D7-4B95-94AB-5F98E6FFA9A6}" presName="childText" presStyleLbl="bgAcc1" presStyleIdx="16" presStyleCnt="21" custScaleX="120535" custScaleY="117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2E11E-05B6-4853-A05E-D1B4EFFC38D2}" type="pres">
      <dgm:prSet presAssocID="{02A67841-BFC8-477B-BD8A-6B9BD2C61C4C}" presName="Name13" presStyleLbl="parChTrans1D2" presStyleIdx="17" presStyleCnt="21"/>
      <dgm:spPr/>
      <dgm:t>
        <a:bodyPr/>
        <a:lstStyle/>
        <a:p>
          <a:endParaRPr lang="en-US"/>
        </a:p>
      </dgm:t>
    </dgm:pt>
    <dgm:pt modelId="{D8DE755E-F59C-4031-86CD-9FA2A25B85C0}" type="pres">
      <dgm:prSet presAssocID="{7ED6FA0D-25EB-4170-B6B9-D98857AE28D0}" presName="childText" presStyleLbl="bgAcc1" presStyleIdx="17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BBA75-94F8-40FA-94D3-5ACF1EB2D7D3}" type="pres">
      <dgm:prSet presAssocID="{90D68455-6BF9-429E-828F-EFF692DF5DC6}" presName="Name13" presStyleLbl="parChTrans1D2" presStyleIdx="18" presStyleCnt="21"/>
      <dgm:spPr/>
      <dgm:t>
        <a:bodyPr/>
        <a:lstStyle/>
        <a:p>
          <a:endParaRPr lang="en-US"/>
        </a:p>
      </dgm:t>
    </dgm:pt>
    <dgm:pt modelId="{293B29D8-7341-471A-B2FF-AAFC09E24E02}" type="pres">
      <dgm:prSet presAssocID="{D24D1673-2C88-4714-B98B-477708E5767A}" presName="childText" presStyleLbl="bgAcc1" presStyleIdx="18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97BF7-7620-43BF-AFAB-E940C4636B6B}" type="pres">
      <dgm:prSet presAssocID="{8E0A1403-B4F5-4388-AFC3-1D9B99EA28B0}" presName="root" presStyleCnt="0"/>
      <dgm:spPr/>
    </dgm:pt>
    <dgm:pt modelId="{5DE04F6D-7D0E-4711-8EA0-E4C05328D99E}" type="pres">
      <dgm:prSet presAssocID="{8E0A1403-B4F5-4388-AFC3-1D9B99EA28B0}" presName="rootComposite" presStyleCnt="0"/>
      <dgm:spPr/>
    </dgm:pt>
    <dgm:pt modelId="{1BB02E3B-3568-457B-AB35-28E55B4F53FA}" type="pres">
      <dgm:prSet presAssocID="{8E0A1403-B4F5-4388-AFC3-1D9B99EA28B0}" presName="rootText" presStyleLbl="node1" presStyleIdx="5" presStyleCnt="6" custScaleX="132141"/>
      <dgm:spPr/>
      <dgm:t>
        <a:bodyPr/>
        <a:lstStyle/>
        <a:p>
          <a:endParaRPr lang="en-US"/>
        </a:p>
      </dgm:t>
    </dgm:pt>
    <dgm:pt modelId="{1E6E92D3-FE94-4AAD-A1C8-99E127DAAE6E}" type="pres">
      <dgm:prSet presAssocID="{8E0A1403-B4F5-4388-AFC3-1D9B99EA28B0}" presName="rootConnector" presStyleLbl="node1" presStyleIdx="5" presStyleCnt="6"/>
      <dgm:spPr/>
      <dgm:t>
        <a:bodyPr/>
        <a:lstStyle/>
        <a:p>
          <a:endParaRPr lang="en-US"/>
        </a:p>
      </dgm:t>
    </dgm:pt>
    <dgm:pt modelId="{22D52DE9-53F3-412C-A065-8BE1C530C1C4}" type="pres">
      <dgm:prSet presAssocID="{8E0A1403-B4F5-4388-AFC3-1D9B99EA28B0}" presName="childShape" presStyleCnt="0"/>
      <dgm:spPr/>
    </dgm:pt>
    <dgm:pt modelId="{9425AF43-F32F-4CDE-B581-CF542AAEB735}" type="pres">
      <dgm:prSet presAssocID="{754AA3C1-E8DB-4BBA-91A3-3612B23231D0}" presName="Name13" presStyleLbl="parChTrans1D2" presStyleIdx="19" presStyleCnt="21"/>
      <dgm:spPr/>
      <dgm:t>
        <a:bodyPr/>
        <a:lstStyle/>
        <a:p>
          <a:endParaRPr lang="en-US"/>
        </a:p>
      </dgm:t>
    </dgm:pt>
    <dgm:pt modelId="{D6462569-4314-4B09-8D75-32CA2C00872A}" type="pres">
      <dgm:prSet presAssocID="{CC82A2E6-F53E-4C7F-B797-840FE4E0A14F}" presName="childText" presStyleLbl="bgAcc1" presStyleIdx="19" presStyleCnt="21" custScaleX="172117" custScaleY="136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CDF13-7E1D-4FD7-857F-D706C4A869EE}" type="pres">
      <dgm:prSet presAssocID="{28D175CA-65CC-47E1-99FA-4A093BB7C076}" presName="Name13" presStyleLbl="parChTrans1D2" presStyleIdx="20" presStyleCnt="21"/>
      <dgm:spPr/>
      <dgm:t>
        <a:bodyPr/>
        <a:lstStyle/>
        <a:p>
          <a:endParaRPr lang="en-US"/>
        </a:p>
      </dgm:t>
    </dgm:pt>
    <dgm:pt modelId="{5F5243D3-956A-4D17-959B-41B41A8C0DE4}" type="pres">
      <dgm:prSet presAssocID="{A3E14D05-D527-4F6C-A07B-0FBC3D331547}" presName="childText" presStyleLbl="bgAcc1" presStyleIdx="20" presStyleCnt="21" custScaleX="170849" custScaleY="134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1A69CF-A1A0-40EA-B851-AA188A3A073E}" srcId="{85212E99-052B-48B7-9ED0-BB1B9FBF4070}" destId="{83B486B4-AF8F-431C-B281-B2769732CC7E}" srcOrd="0" destOrd="0" parTransId="{339E2997-FF5B-4F5D-975F-DC9D27A5E289}" sibTransId="{5DE4BFC9-8C55-46BE-9EB3-18F8E5B6BBC6}"/>
    <dgm:cxn modelId="{88C1930D-A80D-44CA-8B58-A5311376854A}" srcId="{721FDE0E-50A9-483C-BA56-349D0BDF17B2}" destId="{1EF78BCC-8B53-4711-8F1B-E018449F3C59}" srcOrd="1" destOrd="0" parTransId="{8D3CE2C8-2AA6-4A14-90D2-B9828EDCF264}" sibTransId="{6439B9D1-937B-48C6-A3B7-5D56EA4AA78F}"/>
    <dgm:cxn modelId="{97567D7B-7C31-4789-9521-E1C52B99BB81}" type="presOf" srcId="{C3C4623A-0C4E-40FD-8004-49F475AC5940}" destId="{AE6C3200-C2C7-48A1-B416-543E4C54E065}" srcOrd="0" destOrd="0" presId="urn:microsoft.com/office/officeart/2005/8/layout/hierarchy3"/>
    <dgm:cxn modelId="{877056B1-D8C2-4F7D-A33C-2544E10601BE}" srcId="{85212E99-052B-48B7-9ED0-BB1B9FBF4070}" destId="{33A6DE59-85CF-401B-8F79-56D0D1AFA9D5}" srcOrd="1" destOrd="0" parTransId="{5AAFA4BD-6AD0-43DC-89D6-F9E99DA2826A}" sibTransId="{6FF7A6B2-92A1-4378-B27F-DBC87D8B5E49}"/>
    <dgm:cxn modelId="{FD5CC6C8-D3E9-4AC4-9BAC-4478C23B98B7}" type="presOf" srcId="{5AAFA4BD-6AD0-43DC-89D6-F9E99DA2826A}" destId="{0EA9D0E2-80BC-4954-A3B5-7251D2370F04}" srcOrd="0" destOrd="0" presId="urn:microsoft.com/office/officeart/2005/8/layout/hierarchy3"/>
    <dgm:cxn modelId="{CB72B3CE-31CF-4A19-A760-95B57CBBBD33}" type="presOf" srcId="{18D48F01-1759-4145-B568-8A1CE71A0272}" destId="{48007C2B-8DC6-4676-983A-25250F576F35}" srcOrd="0" destOrd="0" presId="urn:microsoft.com/office/officeart/2005/8/layout/hierarchy3"/>
    <dgm:cxn modelId="{5F26CBDC-2DF3-40EC-BD6F-A63EF45E1A46}" type="presOf" srcId="{CC82A2E6-F53E-4C7F-B797-840FE4E0A14F}" destId="{D6462569-4314-4B09-8D75-32CA2C00872A}" srcOrd="0" destOrd="0" presId="urn:microsoft.com/office/officeart/2005/8/layout/hierarchy3"/>
    <dgm:cxn modelId="{CD578463-7580-492F-8006-71C12A9B4268}" srcId="{721FDE0E-50A9-483C-BA56-349D0BDF17B2}" destId="{E92892D1-42A2-45A2-866C-5ECBD3020B76}" srcOrd="5" destOrd="0" parTransId="{AC36B2D7-90F4-4EB6-AB35-0BC073C1CCCD}" sibTransId="{BDF3C9B7-3EF8-428E-B11E-2D01EBFA17A1}"/>
    <dgm:cxn modelId="{AB1B61B5-6ABA-4C16-B71B-D50988CAEF51}" type="presOf" srcId="{721FDE0E-50A9-483C-BA56-349D0BDF17B2}" destId="{E385C368-D883-425D-AC91-8CA3D33CB5C2}" srcOrd="1" destOrd="0" presId="urn:microsoft.com/office/officeart/2005/8/layout/hierarchy3"/>
    <dgm:cxn modelId="{D34BED89-EB45-4456-9467-9F95D044C7A8}" type="presOf" srcId="{4F54425F-BC0E-4798-9917-E280939AFC54}" destId="{A2C8ADE8-347A-423F-A9FE-254AADE873B5}" srcOrd="0" destOrd="0" presId="urn:microsoft.com/office/officeart/2005/8/layout/hierarchy3"/>
    <dgm:cxn modelId="{2757D691-F093-4134-8AFF-F34260627C0E}" srcId="{2EEE2603-5375-4BD8-938F-432F1426DC98}" destId="{66B313AE-CEA0-43D7-BC97-1008A83F6B62}" srcOrd="3" destOrd="0" parTransId="{86C0C57F-5154-43AB-A20C-C2D22A2C64EE}" sibTransId="{C4DD7E52-4D8A-4312-BA5A-7F298A3946E9}"/>
    <dgm:cxn modelId="{703FF51F-BF7E-4791-B9C4-3E8E7C4C6318}" type="presOf" srcId="{4EC3E682-86A4-4D20-9C35-0313F1BB9411}" destId="{4FF327C5-501E-4D2D-9CFA-5112698C9277}" srcOrd="1" destOrd="0" presId="urn:microsoft.com/office/officeart/2005/8/layout/hierarchy3"/>
    <dgm:cxn modelId="{71AE0AA3-17FB-4FA0-BECE-7245ED7227FA}" type="presOf" srcId="{339E2997-FF5B-4F5D-975F-DC9D27A5E289}" destId="{8951A2EC-EDA8-4CC7-8068-56674821C9A1}" srcOrd="0" destOrd="0" presId="urn:microsoft.com/office/officeart/2005/8/layout/hierarchy3"/>
    <dgm:cxn modelId="{8FF9FCF7-037C-43E3-8F71-9B2E57D9B3B3}" type="presOf" srcId="{02A67841-BFC8-477B-BD8A-6B9BD2C61C4C}" destId="{F1E2E11E-05B6-4853-A05E-D1B4EFFC38D2}" srcOrd="0" destOrd="0" presId="urn:microsoft.com/office/officeart/2005/8/layout/hierarchy3"/>
    <dgm:cxn modelId="{953794D7-92CF-4BAB-A531-2DB72FEA8529}" srcId="{02A3D2D7-DED2-4041-B93F-861155033A6E}" destId="{96211041-F7CB-4C69-92E9-305F3B75A1C3}" srcOrd="1" destOrd="0" parTransId="{C3D7BC3B-DF42-43D6-887A-5A4E75CCE6BB}" sibTransId="{53B7A659-6BA3-49F5-88FD-766736F3EE9C}"/>
    <dgm:cxn modelId="{2D4D1DDE-CDBD-4DC9-A730-9005A236C328}" type="presOf" srcId="{E92892D1-42A2-45A2-866C-5ECBD3020B76}" destId="{ECD25959-494D-432A-903B-CEDB3629FCDD}" srcOrd="0" destOrd="0" presId="urn:microsoft.com/office/officeart/2005/8/layout/hierarchy3"/>
    <dgm:cxn modelId="{D5526549-0D3B-44B1-B67B-0FADEAC09F74}" srcId="{4EC3E682-86A4-4D20-9C35-0313F1BB9411}" destId="{7ED6FA0D-25EB-4170-B6B9-D98857AE28D0}" srcOrd="2" destOrd="0" parTransId="{02A67841-BFC8-477B-BD8A-6B9BD2C61C4C}" sibTransId="{EC7D3593-43A0-40E6-A535-5D99A94B279F}"/>
    <dgm:cxn modelId="{CB78A4D6-C574-42A4-9D81-8C6BDADC0468}" srcId="{4F54425F-BC0E-4798-9917-E280939AFC54}" destId="{02A3D2D7-DED2-4041-B93F-861155033A6E}" srcOrd="1" destOrd="0" parTransId="{F1E44604-57A8-45E7-94C7-476EE6BD4921}" sibTransId="{877735F8-6991-4F21-9D67-422C540558A7}"/>
    <dgm:cxn modelId="{BA5D04F5-2A32-4802-9CE7-E61223ABA46E}" type="presOf" srcId="{721FDE0E-50A9-483C-BA56-349D0BDF17B2}" destId="{E4844CB8-342D-4469-B0DE-740C98BBF191}" srcOrd="0" destOrd="0" presId="urn:microsoft.com/office/officeart/2005/8/layout/hierarchy3"/>
    <dgm:cxn modelId="{8E7C336A-8BAA-4865-8723-8E12C8EEFAFD}" type="presOf" srcId="{85212E99-052B-48B7-9ED0-BB1B9FBF4070}" destId="{8DCED461-3A82-48F7-B73B-0B70C4A74FAE}" srcOrd="0" destOrd="0" presId="urn:microsoft.com/office/officeart/2005/8/layout/hierarchy3"/>
    <dgm:cxn modelId="{B01B3E52-A291-4DA4-B23D-3E19DB02878D}" type="presOf" srcId="{61F9C72E-7169-4A26-B8BC-A3855361B83F}" destId="{B4C5F253-1FE6-4793-96F0-7159B855DB33}" srcOrd="0" destOrd="0" presId="urn:microsoft.com/office/officeart/2005/8/layout/hierarchy3"/>
    <dgm:cxn modelId="{AAC676D1-302F-405A-84A7-357ACFC61318}" type="presOf" srcId="{83B486B4-AF8F-431C-B281-B2769732CC7E}" destId="{C30895BF-F208-4AA5-BAE8-68E192A11059}" srcOrd="0" destOrd="0" presId="urn:microsoft.com/office/officeart/2005/8/layout/hierarchy3"/>
    <dgm:cxn modelId="{109D4B03-361B-4B52-B6A5-C5EED77693F3}" type="presOf" srcId="{8D3CE2C8-2AA6-4A14-90D2-B9828EDCF264}" destId="{331ADAF4-6422-4431-98D5-A4F6BD478D4D}" srcOrd="0" destOrd="0" presId="urn:microsoft.com/office/officeart/2005/8/layout/hierarchy3"/>
    <dgm:cxn modelId="{DE9EEBEA-3A68-4E38-B46E-AFDC114E891E}" type="presOf" srcId="{754AA3C1-E8DB-4BBA-91A3-3612B23231D0}" destId="{9425AF43-F32F-4CDE-B581-CF542AAEB735}" srcOrd="0" destOrd="0" presId="urn:microsoft.com/office/officeart/2005/8/layout/hierarchy3"/>
    <dgm:cxn modelId="{3BA25FF3-4592-4CF6-8AE9-F33C18CA8944}" srcId="{721FDE0E-50A9-483C-BA56-349D0BDF17B2}" destId="{76D83765-C784-4C2A-B1BD-9FB3B9B227A8}" srcOrd="4" destOrd="0" parTransId="{12625500-5599-4155-8408-07EFEC4199D6}" sibTransId="{C5DA67C2-AE49-4404-B8C4-C25ACA0F2D5A}"/>
    <dgm:cxn modelId="{67120A2B-F364-42B4-B412-3BC121B7A1E4}" type="presOf" srcId="{96211041-F7CB-4C69-92E9-305F3B75A1C3}" destId="{802BE748-6CA2-4352-B4AE-46555D0F8F3B}" srcOrd="0" destOrd="0" presId="urn:microsoft.com/office/officeart/2005/8/layout/hierarchy3"/>
    <dgm:cxn modelId="{22C52824-829F-4AAC-979A-9FB3C220B5C9}" type="presOf" srcId="{D907AAC6-39D7-4B95-94AB-5F98E6FFA9A6}" destId="{D28622C3-CDC3-45B3-9334-BB739E22E1BF}" srcOrd="0" destOrd="0" presId="urn:microsoft.com/office/officeart/2005/8/layout/hierarchy3"/>
    <dgm:cxn modelId="{6DD6EE5D-9819-466C-A4BB-C67E941AA3CD}" type="presOf" srcId="{7ED6FA0D-25EB-4170-B6B9-D98857AE28D0}" destId="{D8DE755E-F59C-4031-86CD-9FA2A25B85C0}" srcOrd="0" destOrd="0" presId="urn:microsoft.com/office/officeart/2005/8/layout/hierarchy3"/>
    <dgm:cxn modelId="{4B261B45-93EA-4853-9EC5-12821FD3224A}" srcId="{4EC3E682-86A4-4D20-9C35-0313F1BB9411}" destId="{D907AAC6-39D7-4B95-94AB-5F98E6FFA9A6}" srcOrd="1" destOrd="0" parTransId="{6831ACDC-DA94-4217-9CD5-3A6389FFD7BD}" sibTransId="{A1445530-E685-4823-A8D4-78A089C8D5BE}"/>
    <dgm:cxn modelId="{672F8C58-217B-4EBD-A79D-5DA8089F4906}" type="presOf" srcId="{7E5DB4B6-BC39-49B2-ADB1-5AFD56A7680F}" destId="{1701CDFE-21DA-4689-80C9-626A47AA1F3B}" srcOrd="0" destOrd="0" presId="urn:microsoft.com/office/officeart/2005/8/layout/hierarchy3"/>
    <dgm:cxn modelId="{89B46490-EE59-47BC-9C47-EDA8D8A44F37}" type="presOf" srcId="{86C0C57F-5154-43AB-A20C-C2D22A2C64EE}" destId="{92DAD209-E09B-4A4D-82D1-D6B95519F060}" srcOrd="0" destOrd="0" presId="urn:microsoft.com/office/officeart/2005/8/layout/hierarchy3"/>
    <dgm:cxn modelId="{644E61BB-FC44-4121-BD52-23C8CDAD9EF3}" type="presOf" srcId="{BD3CD0FF-7A06-4D54-85F2-C6A0A3FFB07F}" destId="{D9191F55-9D55-4FFE-A6A5-6F7DC2EAE4C0}" srcOrd="0" destOrd="0" presId="urn:microsoft.com/office/officeart/2005/8/layout/hierarchy3"/>
    <dgm:cxn modelId="{7F57047A-BA2F-487F-831B-63770A136255}" srcId="{4F54425F-BC0E-4798-9917-E280939AFC54}" destId="{4EC3E682-86A4-4D20-9C35-0313F1BB9411}" srcOrd="4" destOrd="0" parTransId="{15C1A5BE-59FE-4AF1-AA55-D1A14DF4C0E4}" sibTransId="{1B4515FE-C948-4DBB-9943-BC8F5D12504D}"/>
    <dgm:cxn modelId="{16976595-3E32-401C-B229-3906615A73F8}" srcId="{4F54425F-BC0E-4798-9917-E280939AFC54}" destId="{2EEE2603-5375-4BD8-938F-432F1426DC98}" srcOrd="0" destOrd="0" parTransId="{009A7DFB-5C6F-4F7E-9D8C-F5FFD3CBCA33}" sibTransId="{A23A4E5A-8646-4F61-863D-FBF7AEF06503}"/>
    <dgm:cxn modelId="{26763033-5782-49B9-8F97-94AD6D9C4557}" type="presOf" srcId="{7ED79494-81E9-4E05-8509-50C7FF0BC88E}" destId="{2AA5670F-37C2-4591-97F8-74AEE33A8260}" srcOrd="0" destOrd="0" presId="urn:microsoft.com/office/officeart/2005/8/layout/hierarchy3"/>
    <dgm:cxn modelId="{1626F988-0A8F-45C2-B5BF-D8587BC517F8}" srcId="{721FDE0E-50A9-483C-BA56-349D0BDF17B2}" destId="{3268BE20-158E-4F51-A1CB-54F2DED3D113}" srcOrd="0" destOrd="0" parTransId="{18D48F01-1759-4145-B568-8A1CE71A0272}" sibTransId="{5EDC19FB-866B-4489-8594-E88BF924B8BD}"/>
    <dgm:cxn modelId="{93968F47-45B8-4966-9E87-7A6CB682BCFA}" type="presOf" srcId="{02A3D2D7-DED2-4041-B93F-861155033A6E}" destId="{C0C926FE-14DA-4880-854B-3DE4043E1DE2}" srcOrd="1" destOrd="0" presId="urn:microsoft.com/office/officeart/2005/8/layout/hierarchy3"/>
    <dgm:cxn modelId="{6BDEE198-3F14-4B1D-8E4C-00EA2B802568}" type="presOf" srcId="{0CC49FFF-5BD0-4153-A7D6-33C6AFF060E1}" destId="{CF9564CA-DE2B-4735-AC3F-8DB7B9BE3700}" srcOrd="0" destOrd="0" presId="urn:microsoft.com/office/officeart/2005/8/layout/hierarchy3"/>
    <dgm:cxn modelId="{98C430DC-14E6-4448-A7B8-5A432DDB5C55}" type="presOf" srcId="{2EEE2603-5375-4BD8-938F-432F1426DC98}" destId="{0C8F7248-5E95-4B60-B958-A1EB9B016C4A}" srcOrd="1" destOrd="0" presId="urn:microsoft.com/office/officeart/2005/8/layout/hierarchy3"/>
    <dgm:cxn modelId="{17A23338-B787-4D0B-B45D-39A3A16E5967}" srcId="{8E0A1403-B4F5-4388-AFC3-1D9B99EA28B0}" destId="{CC82A2E6-F53E-4C7F-B797-840FE4E0A14F}" srcOrd="0" destOrd="0" parTransId="{754AA3C1-E8DB-4BBA-91A3-3612B23231D0}" sibTransId="{5D7EB70C-2A72-4165-A8EC-073AA16D1AA5}"/>
    <dgm:cxn modelId="{C65D5116-5905-45CE-B0A1-3D91B1C55BD8}" srcId="{721FDE0E-50A9-483C-BA56-349D0BDF17B2}" destId="{D8A0FE38-EFEA-41D9-A7E0-0EBC375FD798}" srcOrd="2" destOrd="0" parTransId="{7ED79494-81E9-4E05-8509-50C7FF0BC88E}" sibTransId="{F669DB62-A581-4307-8817-2A557692B574}"/>
    <dgm:cxn modelId="{8942C514-AC51-401A-B04D-A9A4532AC568}" type="presOf" srcId="{C3D7BC3B-DF42-43D6-887A-5A4E75CCE6BB}" destId="{5F84678C-84FF-4E09-B30B-C2A0E24887EF}" srcOrd="0" destOrd="0" presId="urn:microsoft.com/office/officeart/2005/8/layout/hierarchy3"/>
    <dgm:cxn modelId="{13B369C7-5E5D-4465-931E-767E0B81C563}" type="presOf" srcId="{D24D1673-2C88-4714-B98B-477708E5767A}" destId="{293B29D8-7341-471A-B2FF-AAFC09E24E02}" srcOrd="0" destOrd="0" presId="urn:microsoft.com/office/officeart/2005/8/layout/hierarchy3"/>
    <dgm:cxn modelId="{C4226E3C-2DD4-4259-B1A0-B69D91AFC4CB}" srcId="{2EEE2603-5375-4BD8-938F-432F1426DC98}" destId="{7E5A4863-E994-4046-A417-516EABD20860}" srcOrd="1" destOrd="0" parTransId="{0CC49FFF-5BD0-4153-A7D6-33C6AFF060E1}" sibTransId="{CAB2FD9C-5BB9-4E23-8772-28600252194A}"/>
    <dgm:cxn modelId="{E731352B-4FBB-4BA9-8792-00FD53F6D11D}" type="presOf" srcId="{28D175CA-65CC-47E1-99FA-4A093BB7C076}" destId="{BC3CDF13-7E1D-4FD7-857F-D706C4A869EE}" srcOrd="0" destOrd="0" presId="urn:microsoft.com/office/officeart/2005/8/layout/hierarchy3"/>
    <dgm:cxn modelId="{FDEFB42F-D83E-4AD4-A7FD-15B54B6622C8}" type="presOf" srcId="{7E5A4863-E994-4046-A417-516EABD20860}" destId="{29DA2341-1E07-4A01-8228-34FA29B21922}" srcOrd="0" destOrd="0" presId="urn:microsoft.com/office/officeart/2005/8/layout/hierarchy3"/>
    <dgm:cxn modelId="{5934DD4F-89DE-4779-A7E0-4D1449EF38CA}" type="presOf" srcId="{12625500-5599-4155-8408-07EFEC4199D6}" destId="{C3527421-34BB-4EE1-9D68-5D3E727823C6}" srcOrd="0" destOrd="0" presId="urn:microsoft.com/office/officeart/2005/8/layout/hierarchy3"/>
    <dgm:cxn modelId="{049CE29D-3C84-47A9-BB35-731F55343C71}" srcId="{2EEE2603-5375-4BD8-938F-432F1426DC98}" destId="{9447ACF3-1257-49F9-8FBC-ABBBC4E39CFF}" srcOrd="2" destOrd="0" parTransId="{59D8CC23-1FC4-429C-93DC-8E8DF99D9A9B}" sibTransId="{348CA7F4-9666-407D-8344-DE3CC350D752}"/>
    <dgm:cxn modelId="{834EED8D-A542-43CB-9E69-12D59385CC94}" type="presOf" srcId="{76D83765-C784-4C2A-B1BD-9FB3B9B227A8}" destId="{F5171463-B804-43FA-B0B5-24CAD47F3185}" srcOrd="0" destOrd="0" presId="urn:microsoft.com/office/officeart/2005/8/layout/hierarchy3"/>
    <dgm:cxn modelId="{76E29CC0-32E6-4D7B-92B5-1B93E301A9FA}" srcId="{4F54425F-BC0E-4798-9917-E280939AFC54}" destId="{8E0A1403-B4F5-4388-AFC3-1D9B99EA28B0}" srcOrd="5" destOrd="0" parTransId="{34A06356-7AC8-42EC-9A79-06B689580D96}" sibTransId="{D63A85E9-EA97-47AA-9A82-D8E045ED413E}"/>
    <dgm:cxn modelId="{E67B4058-340F-4459-BC99-43E31A692E8C}" type="presOf" srcId="{66B313AE-CEA0-43D7-BC97-1008A83F6B62}" destId="{7851389B-917D-496E-9F07-B5BEE7E270D8}" srcOrd="0" destOrd="0" presId="urn:microsoft.com/office/officeart/2005/8/layout/hierarchy3"/>
    <dgm:cxn modelId="{3CE86FF5-8059-4D62-94AA-2A0EB499663B}" srcId="{4EC3E682-86A4-4D20-9C35-0313F1BB9411}" destId="{61F9C72E-7169-4A26-B8BC-A3855361B83F}" srcOrd="0" destOrd="0" parTransId="{2A73ADCB-482B-42D8-A9BF-405F9E87B0F7}" sibTransId="{8620C6D5-ADF5-4885-8EE0-FB2B4F15B978}"/>
    <dgm:cxn modelId="{9FE8EAB5-57F7-4C38-ABC0-06773D6D6A1D}" type="presOf" srcId="{D8A0FE38-EFEA-41D9-A7E0-0EBC375FD798}" destId="{5B67E205-740A-40F4-89F5-F4F5415F2A0B}" srcOrd="0" destOrd="0" presId="urn:microsoft.com/office/officeart/2005/8/layout/hierarchy3"/>
    <dgm:cxn modelId="{519B137D-BA81-4719-8E4E-7088261434B3}" srcId="{2EEE2603-5375-4BD8-938F-432F1426DC98}" destId="{BD3CD0FF-7A06-4D54-85F2-C6A0A3FFB07F}" srcOrd="4" destOrd="0" parTransId="{4FDE2B88-F666-4429-B3FE-A757C745BA09}" sibTransId="{7C9C186F-0EDC-426F-B3D7-43941D968F34}"/>
    <dgm:cxn modelId="{7BF4A255-AD52-4FCF-B1DC-6CDA6DA238A1}" srcId="{4F54425F-BC0E-4798-9917-E280939AFC54}" destId="{85212E99-052B-48B7-9ED0-BB1B9FBF4070}" srcOrd="3" destOrd="0" parTransId="{107B5E1E-D78E-4E8B-9CE9-EBC8B3644E44}" sibTransId="{099E391A-865C-433C-A247-A5C20A7C81C9}"/>
    <dgm:cxn modelId="{87CB35CC-19DB-4268-98A9-1D623B69E80E}" type="presOf" srcId="{8E0A1403-B4F5-4388-AFC3-1D9B99EA28B0}" destId="{1BB02E3B-3568-457B-AB35-28E55B4F53FA}" srcOrd="0" destOrd="0" presId="urn:microsoft.com/office/officeart/2005/8/layout/hierarchy3"/>
    <dgm:cxn modelId="{256A954E-2DD6-4BBF-A2BE-ABD8DFB1F4AC}" type="presOf" srcId="{AC36B2D7-90F4-4EB6-AB35-0BC073C1CCCD}" destId="{D28C89DA-DE90-4A52-A330-765210AF427F}" srcOrd="0" destOrd="0" presId="urn:microsoft.com/office/officeart/2005/8/layout/hierarchy3"/>
    <dgm:cxn modelId="{7B02EDF9-EC36-40C5-9792-15E2AF4B5CA5}" srcId="{721FDE0E-50A9-483C-BA56-349D0BDF17B2}" destId="{689A42CF-FECD-4CFF-A641-FB61F800AB48}" srcOrd="3" destOrd="0" parTransId="{7E5DB4B6-BC39-49B2-ADB1-5AFD56A7680F}" sibTransId="{4AA3EB35-B538-4E29-ACEA-C23E0E218BE7}"/>
    <dgm:cxn modelId="{21CD3685-5294-460C-8E2D-BFAB779EF9F4}" srcId="{4EC3E682-86A4-4D20-9C35-0313F1BB9411}" destId="{D24D1673-2C88-4714-B98B-477708E5767A}" srcOrd="3" destOrd="0" parTransId="{90D68455-6BF9-429E-828F-EFF692DF5DC6}" sibTransId="{40573D71-81D0-49CA-A212-72ABF7841E4F}"/>
    <dgm:cxn modelId="{D8710DF1-41A4-45B5-B063-410A06EC2A76}" type="presOf" srcId="{59D8CC23-1FC4-429C-93DC-8E8DF99D9A9B}" destId="{A381EDE1-C462-42F4-8E5D-72D09DDA41A7}" srcOrd="0" destOrd="0" presId="urn:microsoft.com/office/officeart/2005/8/layout/hierarchy3"/>
    <dgm:cxn modelId="{C7C92714-60AC-4ECC-B96D-E532BFF7E771}" type="presOf" srcId="{2A73ADCB-482B-42D8-A9BF-405F9E87B0F7}" destId="{84ECC828-6335-4C22-B1F6-20DAE3671673}" srcOrd="0" destOrd="0" presId="urn:microsoft.com/office/officeart/2005/8/layout/hierarchy3"/>
    <dgm:cxn modelId="{7D434FBA-93A7-4BE4-AADB-859DF2919F57}" type="presOf" srcId="{9447ACF3-1257-49F9-8FBC-ABBBC4E39CFF}" destId="{947634FD-30F3-47A1-ADF4-8B0525A6C075}" srcOrd="0" destOrd="0" presId="urn:microsoft.com/office/officeart/2005/8/layout/hierarchy3"/>
    <dgm:cxn modelId="{58D2FC81-7D29-4099-8649-79C0257181AD}" type="presOf" srcId="{3268BE20-158E-4F51-A1CB-54F2DED3D113}" destId="{554DFFAF-FC61-4F66-BD4C-24D8C1648859}" srcOrd="0" destOrd="0" presId="urn:microsoft.com/office/officeart/2005/8/layout/hierarchy3"/>
    <dgm:cxn modelId="{09DC6F95-585D-453E-8AC9-1AFD31C52B63}" type="presOf" srcId="{8E0A1403-B4F5-4388-AFC3-1D9B99EA28B0}" destId="{1E6E92D3-FE94-4AAD-A1C8-99E127DAAE6E}" srcOrd="1" destOrd="0" presId="urn:microsoft.com/office/officeart/2005/8/layout/hierarchy3"/>
    <dgm:cxn modelId="{AB416633-2706-49FF-ADB4-55DC17A21F16}" type="presOf" srcId="{2EEE2603-5375-4BD8-938F-432F1426DC98}" destId="{6489A4CC-BBCC-435A-BC2B-CDD384DD049B}" srcOrd="0" destOrd="0" presId="urn:microsoft.com/office/officeart/2005/8/layout/hierarchy3"/>
    <dgm:cxn modelId="{DB504B92-A624-44B2-B66C-BD0ED3DF19A4}" type="presOf" srcId="{A3E14D05-D527-4F6C-A07B-0FBC3D331547}" destId="{5F5243D3-956A-4D17-959B-41B41A8C0DE4}" srcOrd="0" destOrd="0" presId="urn:microsoft.com/office/officeart/2005/8/layout/hierarchy3"/>
    <dgm:cxn modelId="{FC48325C-B07D-45A0-B576-D3CFD787353E}" type="presOf" srcId="{90D68455-6BF9-429E-828F-EFF692DF5DC6}" destId="{455BBA75-94F8-40FA-94D3-5ACF1EB2D7D3}" srcOrd="0" destOrd="0" presId="urn:microsoft.com/office/officeart/2005/8/layout/hierarchy3"/>
    <dgm:cxn modelId="{FE17A7F4-0087-4685-B5E4-0365C80E1439}" type="presOf" srcId="{4EC3E682-86A4-4D20-9C35-0313F1BB9411}" destId="{68D7569C-4D10-4FEB-9943-9EF148A347B4}" srcOrd="0" destOrd="0" presId="urn:microsoft.com/office/officeart/2005/8/layout/hierarchy3"/>
    <dgm:cxn modelId="{796FB123-FE5B-424C-827B-9EC197E1E322}" type="presOf" srcId="{495944DA-D048-4D07-9C41-FFDD0645ABF3}" destId="{6E00CF8C-1D42-48F6-9891-D67FDF62BD7A}" srcOrd="0" destOrd="0" presId="urn:microsoft.com/office/officeart/2005/8/layout/hierarchy3"/>
    <dgm:cxn modelId="{3B1893CA-F8E0-4F50-9A43-4591E3B39251}" srcId="{8E0A1403-B4F5-4388-AFC3-1D9B99EA28B0}" destId="{A3E14D05-D527-4F6C-A07B-0FBC3D331547}" srcOrd="1" destOrd="0" parTransId="{28D175CA-65CC-47E1-99FA-4A093BB7C076}" sibTransId="{08BC4270-D88D-49AD-A906-37EB170842DE}"/>
    <dgm:cxn modelId="{4A56F7EB-5239-4611-B618-A0EBBBE35503}" type="presOf" srcId="{85212E99-052B-48B7-9ED0-BB1B9FBF4070}" destId="{98730FE9-4AE4-48A0-B2FD-5DAA0D18D6DA}" srcOrd="1" destOrd="0" presId="urn:microsoft.com/office/officeart/2005/8/layout/hierarchy3"/>
    <dgm:cxn modelId="{69C4FFD9-16CB-40B9-8CAC-4FBE275B097C}" type="presOf" srcId="{689A42CF-FECD-4CFF-A641-FB61F800AB48}" destId="{EA5A95AB-5059-42D7-ABD9-5B6A9C6FBADF}" srcOrd="0" destOrd="0" presId="urn:microsoft.com/office/officeart/2005/8/layout/hierarchy3"/>
    <dgm:cxn modelId="{8531DD89-25E8-40F5-AD7C-61AD3485AFA5}" type="presOf" srcId="{4FDE2B88-F666-4429-B3FE-A757C745BA09}" destId="{C5E59409-33C9-4856-AF2A-E940A36610A1}" srcOrd="0" destOrd="0" presId="urn:microsoft.com/office/officeart/2005/8/layout/hierarchy3"/>
    <dgm:cxn modelId="{6A5D71BD-79E4-401E-AB5E-70C981DDB221}" type="presOf" srcId="{F4636350-70C6-40B6-80B0-49CE00FDF9AF}" destId="{BCC1F238-19F2-4865-B707-6EC2DD4D1121}" srcOrd="0" destOrd="0" presId="urn:microsoft.com/office/officeart/2005/8/layout/hierarchy3"/>
    <dgm:cxn modelId="{618866C0-B318-4FF1-813B-B88861CCDE5B}" srcId="{02A3D2D7-DED2-4041-B93F-861155033A6E}" destId="{8CD6713A-F598-4F86-90C2-572D22AA018D}" srcOrd="0" destOrd="0" parTransId="{F4636350-70C6-40B6-80B0-49CE00FDF9AF}" sibTransId="{FD8A3796-923C-46EB-B3ED-4D0D172B5AC4}"/>
    <dgm:cxn modelId="{615A2B37-253C-45CC-8FEC-A5FE4EF2D2FF}" srcId="{4F54425F-BC0E-4798-9917-E280939AFC54}" destId="{721FDE0E-50A9-483C-BA56-349D0BDF17B2}" srcOrd="2" destOrd="0" parTransId="{B619D31C-E419-42C3-AB29-03E668118B6F}" sibTransId="{C67A4096-2419-4406-AACB-BBB46B7045E2}"/>
    <dgm:cxn modelId="{E6E79842-FB01-42A3-8115-D338B1231D30}" type="presOf" srcId="{8CD6713A-F598-4F86-90C2-572D22AA018D}" destId="{E47AABE4-F14F-4CC6-8BA6-0F52DD294D41}" srcOrd="0" destOrd="0" presId="urn:microsoft.com/office/officeart/2005/8/layout/hierarchy3"/>
    <dgm:cxn modelId="{925C7A4C-E546-4083-832C-17F0D0AB9287}" type="presOf" srcId="{33A6DE59-85CF-401B-8F79-56D0D1AFA9D5}" destId="{A5FB2594-D73F-49B0-989C-162D4F47E356}" srcOrd="0" destOrd="0" presId="urn:microsoft.com/office/officeart/2005/8/layout/hierarchy3"/>
    <dgm:cxn modelId="{B93A7DDF-F254-4E05-9122-C32D082E1ACD}" type="presOf" srcId="{1EF78BCC-8B53-4711-8F1B-E018449F3C59}" destId="{2EBFD5E9-8FB9-4B18-A521-60FAB01905B9}" srcOrd="0" destOrd="0" presId="urn:microsoft.com/office/officeart/2005/8/layout/hierarchy3"/>
    <dgm:cxn modelId="{C4A5CF97-813A-4E20-BE4C-0CE8A86E9787}" type="presOf" srcId="{02A3D2D7-DED2-4041-B93F-861155033A6E}" destId="{6DD6B129-68CC-410C-AE15-34BBF4434EA1}" srcOrd="0" destOrd="0" presId="urn:microsoft.com/office/officeart/2005/8/layout/hierarchy3"/>
    <dgm:cxn modelId="{A90DED90-35C0-42FA-A861-7B2399720FEB}" srcId="{2EEE2603-5375-4BD8-938F-432F1426DC98}" destId="{C3C4623A-0C4E-40FD-8004-49F475AC5940}" srcOrd="0" destOrd="0" parTransId="{495944DA-D048-4D07-9C41-FFDD0645ABF3}" sibTransId="{16B865EA-BE1F-4246-AC72-70D44326CF24}"/>
    <dgm:cxn modelId="{48D2CFC0-7F81-4D50-A745-7F9C3955F2EB}" type="presOf" srcId="{6831ACDC-DA94-4217-9CD5-3A6389FFD7BD}" destId="{28776CFB-938E-445F-90D4-AC6B4484B544}" srcOrd="0" destOrd="0" presId="urn:microsoft.com/office/officeart/2005/8/layout/hierarchy3"/>
    <dgm:cxn modelId="{090E78B5-B8F0-4385-A128-ECF3D9526327}" type="presParOf" srcId="{A2C8ADE8-347A-423F-A9FE-254AADE873B5}" destId="{48808822-1182-47EC-B35D-40FC3B5A2E95}" srcOrd="0" destOrd="0" presId="urn:microsoft.com/office/officeart/2005/8/layout/hierarchy3"/>
    <dgm:cxn modelId="{A2AA2E42-3412-4726-A175-1E98B9225C1D}" type="presParOf" srcId="{48808822-1182-47EC-B35D-40FC3B5A2E95}" destId="{F16673C3-7C13-4B63-BFC1-6011F4BE231A}" srcOrd="0" destOrd="0" presId="urn:microsoft.com/office/officeart/2005/8/layout/hierarchy3"/>
    <dgm:cxn modelId="{6ADB2FA6-8CE3-40D7-9110-EEC4376C6D5F}" type="presParOf" srcId="{F16673C3-7C13-4B63-BFC1-6011F4BE231A}" destId="{6489A4CC-BBCC-435A-BC2B-CDD384DD049B}" srcOrd="0" destOrd="0" presId="urn:microsoft.com/office/officeart/2005/8/layout/hierarchy3"/>
    <dgm:cxn modelId="{EB01B759-E7C0-4AA7-990C-18C0BEB4B5B6}" type="presParOf" srcId="{F16673C3-7C13-4B63-BFC1-6011F4BE231A}" destId="{0C8F7248-5E95-4B60-B958-A1EB9B016C4A}" srcOrd="1" destOrd="0" presId="urn:microsoft.com/office/officeart/2005/8/layout/hierarchy3"/>
    <dgm:cxn modelId="{3A1B4747-E69D-4C4E-9E1F-79C0DA064AA3}" type="presParOf" srcId="{48808822-1182-47EC-B35D-40FC3B5A2E95}" destId="{34EC96F5-7A02-4390-B6CD-2E2FEC48CE19}" srcOrd="1" destOrd="0" presId="urn:microsoft.com/office/officeart/2005/8/layout/hierarchy3"/>
    <dgm:cxn modelId="{BA3ED65B-7797-4AB9-ADA8-A7B074254817}" type="presParOf" srcId="{34EC96F5-7A02-4390-B6CD-2E2FEC48CE19}" destId="{6E00CF8C-1D42-48F6-9891-D67FDF62BD7A}" srcOrd="0" destOrd="0" presId="urn:microsoft.com/office/officeart/2005/8/layout/hierarchy3"/>
    <dgm:cxn modelId="{06474517-C17E-4D77-8743-689FDC3F0897}" type="presParOf" srcId="{34EC96F5-7A02-4390-B6CD-2E2FEC48CE19}" destId="{AE6C3200-C2C7-48A1-B416-543E4C54E065}" srcOrd="1" destOrd="0" presId="urn:microsoft.com/office/officeart/2005/8/layout/hierarchy3"/>
    <dgm:cxn modelId="{49DC3195-9E9D-4A58-8D76-567183C44820}" type="presParOf" srcId="{34EC96F5-7A02-4390-B6CD-2E2FEC48CE19}" destId="{CF9564CA-DE2B-4735-AC3F-8DB7B9BE3700}" srcOrd="2" destOrd="0" presId="urn:microsoft.com/office/officeart/2005/8/layout/hierarchy3"/>
    <dgm:cxn modelId="{DE41C7FB-ACB9-477B-8A5D-0B54D6FF0E71}" type="presParOf" srcId="{34EC96F5-7A02-4390-B6CD-2E2FEC48CE19}" destId="{29DA2341-1E07-4A01-8228-34FA29B21922}" srcOrd="3" destOrd="0" presId="urn:microsoft.com/office/officeart/2005/8/layout/hierarchy3"/>
    <dgm:cxn modelId="{D0F34A2D-723D-490C-8890-19F53D3FAAC5}" type="presParOf" srcId="{34EC96F5-7A02-4390-B6CD-2E2FEC48CE19}" destId="{A381EDE1-C462-42F4-8E5D-72D09DDA41A7}" srcOrd="4" destOrd="0" presId="urn:microsoft.com/office/officeart/2005/8/layout/hierarchy3"/>
    <dgm:cxn modelId="{A7C4D07A-588C-4DA7-B900-07AC72167F58}" type="presParOf" srcId="{34EC96F5-7A02-4390-B6CD-2E2FEC48CE19}" destId="{947634FD-30F3-47A1-ADF4-8B0525A6C075}" srcOrd="5" destOrd="0" presId="urn:microsoft.com/office/officeart/2005/8/layout/hierarchy3"/>
    <dgm:cxn modelId="{CF407088-77F0-4BA6-87B0-302EE9C4139C}" type="presParOf" srcId="{34EC96F5-7A02-4390-B6CD-2E2FEC48CE19}" destId="{92DAD209-E09B-4A4D-82D1-D6B95519F060}" srcOrd="6" destOrd="0" presId="urn:microsoft.com/office/officeart/2005/8/layout/hierarchy3"/>
    <dgm:cxn modelId="{7EA7416C-F595-4BB1-919E-32F3D8EB6D63}" type="presParOf" srcId="{34EC96F5-7A02-4390-B6CD-2E2FEC48CE19}" destId="{7851389B-917D-496E-9F07-B5BEE7E270D8}" srcOrd="7" destOrd="0" presId="urn:microsoft.com/office/officeart/2005/8/layout/hierarchy3"/>
    <dgm:cxn modelId="{D3CE7C6A-C95F-4DE7-AAE3-5F7EE35FA9C8}" type="presParOf" srcId="{34EC96F5-7A02-4390-B6CD-2E2FEC48CE19}" destId="{C5E59409-33C9-4856-AF2A-E940A36610A1}" srcOrd="8" destOrd="0" presId="urn:microsoft.com/office/officeart/2005/8/layout/hierarchy3"/>
    <dgm:cxn modelId="{4D06A4B1-0B60-4B2F-B6B6-1448FA98175C}" type="presParOf" srcId="{34EC96F5-7A02-4390-B6CD-2E2FEC48CE19}" destId="{D9191F55-9D55-4FFE-A6A5-6F7DC2EAE4C0}" srcOrd="9" destOrd="0" presId="urn:microsoft.com/office/officeart/2005/8/layout/hierarchy3"/>
    <dgm:cxn modelId="{3151EB49-6EE2-41A0-8A39-90D682DC4020}" type="presParOf" srcId="{A2C8ADE8-347A-423F-A9FE-254AADE873B5}" destId="{CDC222D9-C926-43F7-95A3-2CEA978E4EE7}" srcOrd="1" destOrd="0" presId="urn:microsoft.com/office/officeart/2005/8/layout/hierarchy3"/>
    <dgm:cxn modelId="{C992B43B-C61B-4055-834B-5E731EDE248D}" type="presParOf" srcId="{CDC222D9-C926-43F7-95A3-2CEA978E4EE7}" destId="{35078CB8-CC37-48E6-A53A-016507425D81}" srcOrd="0" destOrd="0" presId="urn:microsoft.com/office/officeart/2005/8/layout/hierarchy3"/>
    <dgm:cxn modelId="{7E9AB1E3-97AE-4B5E-B0AC-3D67B66C8670}" type="presParOf" srcId="{35078CB8-CC37-48E6-A53A-016507425D81}" destId="{6DD6B129-68CC-410C-AE15-34BBF4434EA1}" srcOrd="0" destOrd="0" presId="urn:microsoft.com/office/officeart/2005/8/layout/hierarchy3"/>
    <dgm:cxn modelId="{35B675D7-D071-490A-8FEA-3B511E36AA36}" type="presParOf" srcId="{35078CB8-CC37-48E6-A53A-016507425D81}" destId="{C0C926FE-14DA-4880-854B-3DE4043E1DE2}" srcOrd="1" destOrd="0" presId="urn:microsoft.com/office/officeart/2005/8/layout/hierarchy3"/>
    <dgm:cxn modelId="{C5DA1D91-B77E-4C72-B623-EB04B5A3986A}" type="presParOf" srcId="{CDC222D9-C926-43F7-95A3-2CEA978E4EE7}" destId="{FEBDE5B4-F911-4E31-ABAE-C17AEF170376}" srcOrd="1" destOrd="0" presId="urn:microsoft.com/office/officeart/2005/8/layout/hierarchy3"/>
    <dgm:cxn modelId="{793CE6B2-032C-48E5-96A2-ABC8666B2308}" type="presParOf" srcId="{FEBDE5B4-F911-4E31-ABAE-C17AEF170376}" destId="{BCC1F238-19F2-4865-B707-6EC2DD4D1121}" srcOrd="0" destOrd="0" presId="urn:microsoft.com/office/officeart/2005/8/layout/hierarchy3"/>
    <dgm:cxn modelId="{5ABCBEAF-042A-4667-9637-7519AE94BC7A}" type="presParOf" srcId="{FEBDE5B4-F911-4E31-ABAE-C17AEF170376}" destId="{E47AABE4-F14F-4CC6-8BA6-0F52DD294D41}" srcOrd="1" destOrd="0" presId="urn:microsoft.com/office/officeart/2005/8/layout/hierarchy3"/>
    <dgm:cxn modelId="{C92EC434-90EF-423D-8260-79FB093DA98D}" type="presParOf" srcId="{FEBDE5B4-F911-4E31-ABAE-C17AEF170376}" destId="{5F84678C-84FF-4E09-B30B-C2A0E24887EF}" srcOrd="2" destOrd="0" presId="urn:microsoft.com/office/officeart/2005/8/layout/hierarchy3"/>
    <dgm:cxn modelId="{29661BA1-A9FE-4221-9969-A1021BE0582E}" type="presParOf" srcId="{FEBDE5B4-F911-4E31-ABAE-C17AEF170376}" destId="{802BE748-6CA2-4352-B4AE-46555D0F8F3B}" srcOrd="3" destOrd="0" presId="urn:microsoft.com/office/officeart/2005/8/layout/hierarchy3"/>
    <dgm:cxn modelId="{27259CCE-975E-46F1-8AE3-BE1583471121}" type="presParOf" srcId="{A2C8ADE8-347A-423F-A9FE-254AADE873B5}" destId="{FCF01311-E1A0-4063-97A1-2A34AD565423}" srcOrd="2" destOrd="0" presId="urn:microsoft.com/office/officeart/2005/8/layout/hierarchy3"/>
    <dgm:cxn modelId="{6DAB1B6E-C0C8-4C68-8C5C-EFE1BC184E15}" type="presParOf" srcId="{FCF01311-E1A0-4063-97A1-2A34AD565423}" destId="{0195D8BB-BC07-4C1A-9AA6-E9EDA7021F2C}" srcOrd="0" destOrd="0" presId="urn:microsoft.com/office/officeart/2005/8/layout/hierarchy3"/>
    <dgm:cxn modelId="{F77DAE47-4F2A-46BC-9C10-9F4E36A64F76}" type="presParOf" srcId="{0195D8BB-BC07-4C1A-9AA6-E9EDA7021F2C}" destId="{E4844CB8-342D-4469-B0DE-740C98BBF191}" srcOrd="0" destOrd="0" presId="urn:microsoft.com/office/officeart/2005/8/layout/hierarchy3"/>
    <dgm:cxn modelId="{B89A72D6-5888-4204-A761-AAC270D7E3EE}" type="presParOf" srcId="{0195D8BB-BC07-4C1A-9AA6-E9EDA7021F2C}" destId="{E385C368-D883-425D-AC91-8CA3D33CB5C2}" srcOrd="1" destOrd="0" presId="urn:microsoft.com/office/officeart/2005/8/layout/hierarchy3"/>
    <dgm:cxn modelId="{B247357E-4826-43E8-BDE2-AAFE6F7AFC83}" type="presParOf" srcId="{FCF01311-E1A0-4063-97A1-2A34AD565423}" destId="{9881B25D-D60F-4F23-A3B2-93D3BC9E4BC8}" srcOrd="1" destOrd="0" presId="urn:microsoft.com/office/officeart/2005/8/layout/hierarchy3"/>
    <dgm:cxn modelId="{5DBACFE1-A147-4CDD-9022-3D0B2DED372E}" type="presParOf" srcId="{9881B25D-D60F-4F23-A3B2-93D3BC9E4BC8}" destId="{48007C2B-8DC6-4676-983A-25250F576F35}" srcOrd="0" destOrd="0" presId="urn:microsoft.com/office/officeart/2005/8/layout/hierarchy3"/>
    <dgm:cxn modelId="{ABAB3BC3-01BE-4F96-8735-61E20969546F}" type="presParOf" srcId="{9881B25D-D60F-4F23-A3B2-93D3BC9E4BC8}" destId="{554DFFAF-FC61-4F66-BD4C-24D8C1648859}" srcOrd="1" destOrd="0" presId="urn:microsoft.com/office/officeart/2005/8/layout/hierarchy3"/>
    <dgm:cxn modelId="{82095BA3-A978-47DC-B896-B7A46359665D}" type="presParOf" srcId="{9881B25D-D60F-4F23-A3B2-93D3BC9E4BC8}" destId="{331ADAF4-6422-4431-98D5-A4F6BD478D4D}" srcOrd="2" destOrd="0" presId="urn:microsoft.com/office/officeart/2005/8/layout/hierarchy3"/>
    <dgm:cxn modelId="{539B13AC-4156-4FDE-9629-2672F75B59C2}" type="presParOf" srcId="{9881B25D-D60F-4F23-A3B2-93D3BC9E4BC8}" destId="{2EBFD5E9-8FB9-4B18-A521-60FAB01905B9}" srcOrd="3" destOrd="0" presId="urn:microsoft.com/office/officeart/2005/8/layout/hierarchy3"/>
    <dgm:cxn modelId="{540254D8-7CD3-4AA0-97F6-706807256E6E}" type="presParOf" srcId="{9881B25D-D60F-4F23-A3B2-93D3BC9E4BC8}" destId="{2AA5670F-37C2-4591-97F8-74AEE33A8260}" srcOrd="4" destOrd="0" presId="urn:microsoft.com/office/officeart/2005/8/layout/hierarchy3"/>
    <dgm:cxn modelId="{2C80B7CA-5BFD-4DE2-949E-B9C3BB731504}" type="presParOf" srcId="{9881B25D-D60F-4F23-A3B2-93D3BC9E4BC8}" destId="{5B67E205-740A-40F4-89F5-F4F5415F2A0B}" srcOrd="5" destOrd="0" presId="urn:microsoft.com/office/officeart/2005/8/layout/hierarchy3"/>
    <dgm:cxn modelId="{C248BB47-1C37-4F77-9832-4CAB85025D32}" type="presParOf" srcId="{9881B25D-D60F-4F23-A3B2-93D3BC9E4BC8}" destId="{1701CDFE-21DA-4689-80C9-626A47AA1F3B}" srcOrd="6" destOrd="0" presId="urn:microsoft.com/office/officeart/2005/8/layout/hierarchy3"/>
    <dgm:cxn modelId="{45FBD9CC-61DC-40D2-8A1F-28C3F299484F}" type="presParOf" srcId="{9881B25D-D60F-4F23-A3B2-93D3BC9E4BC8}" destId="{EA5A95AB-5059-42D7-ABD9-5B6A9C6FBADF}" srcOrd="7" destOrd="0" presId="urn:microsoft.com/office/officeart/2005/8/layout/hierarchy3"/>
    <dgm:cxn modelId="{A365F21F-0733-4129-93FA-26F9AC4CEFB7}" type="presParOf" srcId="{9881B25D-D60F-4F23-A3B2-93D3BC9E4BC8}" destId="{C3527421-34BB-4EE1-9D68-5D3E727823C6}" srcOrd="8" destOrd="0" presId="urn:microsoft.com/office/officeart/2005/8/layout/hierarchy3"/>
    <dgm:cxn modelId="{85C60EF3-E32A-4129-ACC2-21F0184A02BB}" type="presParOf" srcId="{9881B25D-D60F-4F23-A3B2-93D3BC9E4BC8}" destId="{F5171463-B804-43FA-B0B5-24CAD47F3185}" srcOrd="9" destOrd="0" presId="urn:microsoft.com/office/officeart/2005/8/layout/hierarchy3"/>
    <dgm:cxn modelId="{662CB83D-4B43-4E33-B044-C7DB1B938CBE}" type="presParOf" srcId="{9881B25D-D60F-4F23-A3B2-93D3BC9E4BC8}" destId="{D28C89DA-DE90-4A52-A330-765210AF427F}" srcOrd="10" destOrd="0" presId="urn:microsoft.com/office/officeart/2005/8/layout/hierarchy3"/>
    <dgm:cxn modelId="{E1594B75-11D3-43EB-84B2-73E268C12279}" type="presParOf" srcId="{9881B25D-D60F-4F23-A3B2-93D3BC9E4BC8}" destId="{ECD25959-494D-432A-903B-CEDB3629FCDD}" srcOrd="11" destOrd="0" presId="urn:microsoft.com/office/officeart/2005/8/layout/hierarchy3"/>
    <dgm:cxn modelId="{BAF5C59F-F3DF-4EC7-9D49-6171755B9B47}" type="presParOf" srcId="{A2C8ADE8-347A-423F-A9FE-254AADE873B5}" destId="{FE555C29-F55E-4185-8895-E52D42BF1386}" srcOrd="3" destOrd="0" presId="urn:microsoft.com/office/officeart/2005/8/layout/hierarchy3"/>
    <dgm:cxn modelId="{2A9C3F8F-F432-410D-A08A-3103BCE2C770}" type="presParOf" srcId="{FE555C29-F55E-4185-8895-E52D42BF1386}" destId="{1A305C9F-64C1-4925-B7D1-02E94F0D3988}" srcOrd="0" destOrd="0" presId="urn:microsoft.com/office/officeart/2005/8/layout/hierarchy3"/>
    <dgm:cxn modelId="{01DFE6D2-3B80-441B-B77E-B91A5F0833E5}" type="presParOf" srcId="{1A305C9F-64C1-4925-B7D1-02E94F0D3988}" destId="{8DCED461-3A82-48F7-B73B-0B70C4A74FAE}" srcOrd="0" destOrd="0" presId="urn:microsoft.com/office/officeart/2005/8/layout/hierarchy3"/>
    <dgm:cxn modelId="{EA044C36-BF2B-411A-8ED3-819D9B76AF4B}" type="presParOf" srcId="{1A305C9F-64C1-4925-B7D1-02E94F0D3988}" destId="{98730FE9-4AE4-48A0-B2FD-5DAA0D18D6DA}" srcOrd="1" destOrd="0" presId="urn:microsoft.com/office/officeart/2005/8/layout/hierarchy3"/>
    <dgm:cxn modelId="{D83974B4-8DC2-40D9-AB88-CCD8658D3F41}" type="presParOf" srcId="{FE555C29-F55E-4185-8895-E52D42BF1386}" destId="{202FC46D-C17B-47B2-8C3D-B1C349DBBB46}" srcOrd="1" destOrd="0" presId="urn:microsoft.com/office/officeart/2005/8/layout/hierarchy3"/>
    <dgm:cxn modelId="{2F389C30-DAEE-41AB-95FA-B018B66442D5}" type="presParOf" srcId="{202FC46D-C17B-47B2-8C3D-B1C349DBBB46}" destId="{8951A2EC-EDA8-4CC7-8068-56674821C9A1}" srcOrd="0" destOrd="0" presId="urn:microsoft.com/office/officeart/2005/8/layout/hierarchy3"/>
    <dgm:cxn modelId="{B2400876-B8D7-4A95-8DF9-D1DD29AF5EFC}" type="presParOf" srcId="{202FC46D-C17B-47B2-8C3D-B1C349DBBB46}" destId="{C30895BF-F208-4AA5-BAE8-68E192A11059}" srcOrd="1" destOrd="0" presId="urn:microsoft.com/office/officeart/2005/8/layout/hierarchy3"/>
    <dgm:cxn modelId="{25557A12-71FB-47C8-976A-8B2442A2934E}" type="presParOf" srcId="{202FC46D-C17B-47B2-8C3D-B1C349DBBB46}" destId="{0EA9D0E2-80BC-4954-A3B5-7251D2370F04}" srcOrd="2" destOrd="0" presId="urn:microsoft.com/office/officeart/2005/8/layout/hierarchy3"/>
    <dgm:cxn modelId="{6D146585-FBDC-4200-8270-7EC435B59CE1}" type="presParOf" srcId="{202FC46D-C17B-47B2-8C3D-B1C349DBBB46}" destId="{A5FB2594-D73F-49B0-989C-162D4F47E356}" srcOrd="3" destOrd="0" presId="urn:microsoft.com/office/officeart/2005/8/layout/hierarchy3"/>
    <dgm:cxn modelId="{690801BB-D695-41DD-9E4F-CAD5DF70FFAD}" type="presParOf" srcId="{A2C8ADE8-347A-423F-A9FE-254AADE873B5}" destId="{A28E5808-2498-426F-93E8-AD1D2B0015B7}" srcOrd="4" destOrd="0" presId="urn:microsoft.com/office/officeart/2005/8/layout/hierarchy3"/>
    <dgm:cxn modelId="{D8F85B75-04B4-4605-9BA3-AEE01BBBA71C}" type="presParOf" srcId="{A28E5808-2498-426F-93E8-AD1D2B0015B7}" destId="{BC8FC2AF-D424-4B10-A064-32CC519A5C2F}" srcOrd="0" destOrd="0" presId="urn:microsoft.com/office/officeart/2005/8/layout/hierarchy3"/>
    <dgm:cxn modelId="{D8D78702-747F-4FAD-9F6A-83F6C378B32C}" type="presParOf" srcId="{BC8FC2AF-D424-4B10-A064-32CC519A5C2F}" destId="{68D7569C-4D10-4FEB-9943-9EF148A347B4}" srcOrd="0" destOrd="0" presId="urn:microsoft.com/office/officeart/2005/8/layout/hierarchy3"/>
    <dgm:cxn modelId="{E765598B-74F2-4F21-8EA8-3AC549CCD288}" type="presParOf" srcId="{BC8FC2AF-D424-4B10-A064-32CC519A5C2F}" destId="{4FF327C5-501E-4D2D-9CFA-5112698C9277}" srcOrd="1" destOrd="0" presId="urn:microsoft.com/office/officeart/2005/8/layout/hierarchy3"/>
    <dgm:cxn modelId="{CA7A28C6-A1AA-4EB2-B2AE-4FC6F956D9FE}" type="presParOf" srcId="{A28E5808-2498-426F-93E8-AD1D2B0015B7}" destId="{22DDF6D3-11B6-4087-B14D-BC232E98929C}" srcOrd="1" destOrd="0" presId="urn:microsoft.com/office/officeart/2005/8/layout/hierarchy3"/>
    <dgm:cxn modelId="{61AAA66F-7F3A-4E6D-A807-C7A5A1F5E55E}" type="presParOf" srcId="{22DDF6D3-11B6-4087-B14D-BC232E98929C}" destId="{84ECC828-6335-4C22-B1F6-20DAE3671673}" srcOrd="0" destOrd="0" presId="urn:microsoft.com/office/officeart/2005/8/layout/hierarchy3"/>
    <dgm:cxn modelId="{DEFC4C2D-CCF0-432B-BBE0-ECB2032884DE}" type="presParOf" srcId="{22DDF6D3-11B6-4087-B14D-BC232E98929C}" destId="{B4C5F253-1FE6-4793-96F0-7159B855DB33}" srcOrd="1" destOrd="0" presId="urn:microsoft.com/office/officeart/2005/8/layout/hierarchy3"/>
    <dgm:cxn modelId="{10A705D6-9386-475E-BA85-978DFE388301}" type="presParOf" srcId="{22DDF6D3-11B6-4087-B14D-BC232E98929C}" destId="{28776CFB-938E-445F-90D4-AC6B4484B544}" srcOrd="2" destOrd="0" presId="urn:microsoft.com/office/officeart/2005/8/layout/hierarchy3"/>
    <dgm:cxn modelId="{EDB8526F-E113-4B50-A615-D167D5368F3D}" type="presParOf" srcId="{22DDF6D3-11B6-4087-B14D-BC232E98929C}" destId="{D28622C3-CDC3-45B3-9334-BB739E22E1BF}" srcOrd="3" destOrd="0" presId="urn:microsoft.com/office/officeart/2005/8/layout/hierarchy3"/>
    <dgm:cxn modelId="{B7E72C24-0D68-4392-847B-63034E203935}" type="presParOf" srcId="{22DDF6D3-11B6-4087-B14D-BC232E98929C}" destId="{F1E2E11E-05B6-4853-A05E-D1B4EFFC38D2}" srcOrd="4" destOrd="0" presId="urn:microsoft.com/office/officeart/2005/8/layout/hierarchy3"/>
    <dgm:cxn modelId="{F2957E2C-7DF0-44D7-9BFC-EC034ADBF9AC}" type="presParOf" srcId="{22DDF6D3-11B6-4087-B14D-BC232E98929C}" destId="{D8DE755E-F59C-4031-86CD-9FA2A25B85C0}" srcOrd="5" destOrd="0" presId="urn:microsoft.com/office/officeart/2005/8/layout/hierarchy3"/>
    <dgm:cxn modelId="{2BC25C8E-3C55-4D69-8EBB-A8E4B9911824}" type="presParOf" srcId="{22DDF6D3-11B6-4087-B14D-BC232E98929C}" destId="{455BBA75-94F8-40FA-94D3-5ACF1EB2D7D3}" srcOrd="6" destOrd="0" presId="urn:microsoft.com/office/officeart/2005/8/layout/hierarchy3"/>
    <dgm:cxn modelId="{AD6CE84E-F87B-4F36-B0A6-03EED1BB1373}" type="presParOf" srcId="{22DDF6D3-11B6-4087-B14D-BC232E98929C}" destId="{293B29D8-7341-471A-B2FF-AAFC09E24E02}" srcOrd="7" destOrd="0" presId="urn:microsoft.com/office/officeart/2005/8/layout/hierarchy3"/>
    <dgm:cxn modelId="{F4C1049A-411E-4B82-A967-EC12596A5701}" type="presParOf" srcId="{A2C8ADE8-347A-423F-A9FE-254AADE873B5}" destId="{43097BF7-7620-43BF-AFAB-E940C4636B6B}" srcOrd="5" destOrd="0" presId="urn:microsoft.com/office/officeart/2005/8/layout/hierarchy3"/>
    <dgm:cxn modelId="{75743C67-496D-44C2-9D37-3280C214D0A6}" type="presParOf" srcId="{43097BF7-7620-43BF-AFAB-E940C4636B6B}" destId="{5DE04F6D-7D0E-4711-8EA0-E4C05328D99E}" srcOrd="0" destOrd="0" presId="urn:microsoft.com/office/officeart/2005/8/layout/hierarchy3"/>
    <dgm:cxn modelId="{8B91F5AE-5CA1-4E8C-A084-ADEE57BDADC5}" type="presParOf" srcId="{5DE04F6D-7D0E-4711-8EA0-E4C05328D99E}" destId="{1BB02E3B-3568-457B-AB35-28E55B4F53FA}" srcOrd="0" destOrd="0" presId="urn:microsoft.com/office/officeart/2005/8/layout/hierarchy3"/>
    <dgm:cxn modelId="{A1DA73BD-C401-4271-AC9D-3D8F2F40937A}" type="presParOf" srcId="{5DE04F6D-7D0E-4711-8EA0-E4C05328D99E}" destId="{1E6E92D3-FE94-4AAD-A1C8-99E127DAAE6E}" srcOrd="1" destOrd="0" presId="urn:microsoft.com/office/officeart/2005/8/layout/hierarchy3"/>
    <dgm:cxn modelId="{DA9659AE-C133-4B57-AB2F-00C22D36F063}" type="presParOf" srcId="{43097BF7-7620-43BF-AFAB-E940C4636B6B}" destId="{22D52DE9-53F3-412C-A065-8BE1C530C1C4}" srcOrd="1" destOrd="0" presId="urn:microsoft.com/office/officeart/2005/8/layout/hierarchy3"/>
    <dgm:cxn modelId="{0089F0AC-3332-4CE3-809C-763D9FCDB45A}" type="presParOf" srcId="{22D52DE9-53F3-412C-A065-8BE1C530C1C4}" destId="{9425AF43-F32F-4CDE-B581-CF542AAEB735}" srcOrd="0" destOrd="0" presId="urn:microsoft.com/office/officeart/2005/8/layout/hierarchy3"/>
    <dgm:cxn modelId="{60D4C9D6-58D8-47B9-A803-214344E8F09E}" type="presParOf" srcId="{22D52DE9-53F3-412C-A065-8BE1C530C1C4}" destId="{D6462569-4314-4B09-8D75-32CA2C00872A}" srcOrd="1" destOrd="0" presId="urn:microsoft.com/office/officeart/2005/8/layout/hierarchy3"/>
    <dgm:cxn modelId="{95F5989F-37FA-4F49-BEE7-A7A4204CFAD5}" type="presParOf" srcId="{22D52DE9-53F3-412C-A065-8BE1C530C1C4}" destId="{BC3CDF13-7E1D-4FD7-857F-D706C4A869EE}" srcOrd="2" destOrd="0" presId="urn:microsoft.com/office/officeart/2005/8/layout/hierarchy3"/>
    <dgm:cxn modelId="{21BEEDC2-E420-44FA-A95A-04716B6EF3D1}" type="presParOf" srcId="{22D52DE9-53F3-412C-A065-8BE1C530C1C4}" destId="{5F5243D3-956A-4D17-959B-41B41A8C0DE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C8707-7625-4DF7-A60C-B061765078A7}">
      <dsp:nvSpPr>
        <dsp:cNvPr id="0" name=""/>
        <dsp:cNvSpPr/>
      </dsp:nvSpPr>
      <dsp:spPr>
        <a:xfrm>
          <a:off x="0" y="0"/>
          <a:ext cx="8977657" cy="204091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77176-71EE-4E3B-8281-6572DBFD4E63}">
      <dsp:nvSpPr>
        <dsp:cNvPr id="0" name=""/>
        <dsp:cNvSpPr/>
      </dsp:nvSpPr>
      <dsp:spPr>
        <a:xfrm>
          <a:off x="271802" y="272122"/>
          <a:ext cx="1961407" cy="14966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AE65F-0710-49EC-AD4E-CA0DBBFB4747}">
      <dsp:nvSpPr>
        <dsp:cNvPr id="0" name=""/>
        <dsp:cNvSpPr/>
      </dsp:nvSpPr>
      <dsp:spPr>
        <a:xfrm rot="10800000">
          <a:off x="271802" y="2040917"/>
          <a:ext cx="1961407" cy="2494454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Moyamaya</a:t>
          </a:r>
          <a:r>
            <a:rPr lang="en-US" sz="1800" b="1" kern="1200" dirty="0"/>
            <a:t> Tourism City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/>
            <a:t>Department of Forest, Tourism and BWDB</a:t>
          </a:r>
        </a:p>
      </dsp:txBody>
      <dsp:txXfrm rot="10800000">
        <a:off x="332122" y="2040917"/>
        <a:ext cx="1840767" cy="2434134"/>
      </dsp:txXfrm>
    </dsp:sp>
    <dsp:sp modelId="{3F965C8E-B949-4CA7-97DF-655346529170}">
      <dsp:nvSpPr>
        <dsp:cNvPr id="0" name=""/>
        <dsp:cNvSpPr/>
      </dsp:nvSpPr>
      <dsp:spPr>
        <a:xfrm>
          <a:off x="2429350" y="272122"/>
          <a:ext cx="1961407" cy="14966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2000" r="-3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4ED2C-96C0-4A35-8829-57CE959F462B}">
      <dsp:nvSpPr>
        <dsp:cNvPr id="0" name=""/>
        <dsp:cNvSpPr/>
      </dsp:nvSpPr>
      <dsp:spPr>
        <a:xfrm rot="10800000">
          <a:off x="2429350" y="2040917"/>
          <a:ext cx="1961407" cy="2494454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Mirsharai</a:t>
          </a:r>
          <a:r>
            <a:rPr lang="en-US" sz="1800" b="1" kern="1200" dirty="0"/>
            <a:t> Special Economic Zone and EPZ </a:t>
          </a:r>
          <a:r>
            <a:rPr lang="en-US" sz="1800" b="0" kern="1200" dirty="0"/>
            <a:t>(</a:t>
          </a:r>
          <a:r>
            <a:rPr lang="en-US" sz="1800" b="0" i="0" kern="1200" dirty="0"/>
            <a:t>7716 acres</a:t>
          </a:r>
          <a:r>
            <a:rPr lang="en-US" sz="1800" b="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BEZA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BEPZA</a:t>
          </a:r>
        </a:p>
      </dsp:txBody>
      <dsp:txXfrm rot="10800000">
        <a:off x="2489670" y="2040917"/>
        <a:ext cx="1840767" cy="2434134"/>
      </dsp:txXfrm>
    </dsp:sp>
    <dsp:sp modelId="{1F5E08FA-A1CF-4263-A968-A8571176DDE6}">
      <dsp:nvSpPr>
        <dsp:cNvPr id="0" name=""/>
        <dsp:cNvSpPr/>
      </dsp:nvSpPr>
      <dsp:spPr>
        <a:xfrm>
          <a:off x="4586898" y="272122"/>
          <a:ext cx="1961407" cy="14966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679D-B351-4BC1-8F5A-E5ABD8217621}">
      <dsp:nvSpPr>
        <dsp:cNvPr id="0" name=""/>
        <dsp:cNvSpPr/>
      </dsp:nvSpPr>
      <dsp:spPr>
        <a:xfrm rot="10800000">
          <a:off x="4586898" y="2040917"/>
          <a:ext cx="1961407" cy="2494454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Sitakunda</a:t>
          </a:r>
          <a:r>
            <a:rPr lang="en-US" sz="1800" b="1" kern="1200" dirty="0"/>
            <a:t> Sea Port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0" kern="1200" dirty="0"/>
            <a:t>and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Ramgarh</a:t>
          </a:r>
          <a:r>
            <a:rPr lang="en-US" sz="1800" b="1" kern="1200" dirty="0"/>
            <a:t> land Port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Chittagong Port Authority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Bangladesh Land Port Authority</a:t>
          </a:r>
        </a:p>
      </dsp:txBody>
      <dsp:txXfrm rot="10800000">
        <a:off x="4647218" y="2040917"/>
        <a:ext cx="1840767" cy="2434134"/>
      </dsp:txXfrm>
    </dsp:sp>
    <dsp:sp modelId="{A11B5038-B61E-4FCF-9022-14AF0B915BDC}">
      <dsp:nvSpPr>
        <dsp:cNvPr id="0" name=""/>
        <dsp:cNvSpPr/>
      </dsp:nvSpPr>
      <dsp:spPr>
        <a:xfrm>
          <a:off x="6744447" y="272122"/>
          <a:ext cx="1961407" cy="14966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0" r="-7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22EEA-11FE-4913-B21A-627304221DED}">
      <dsp:nvSpPr>
        <dsp:cNvPr id="0" name=""/>
        <dsp:cNvSpPr/>
      </dsp:nvSpPr>
      <dsp:spPr>
        <a:xfrm rot="10800000">
          <a:off x="6744447" y="2040917"/>
          <a:ext cx="1961407" cy="2494454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New Employment </a:t>
          </a:r>
          <a:r>
            <a:rPr lang="en-US" sz="1800" b="0" kern="1200" dirty="0"/>
            <a:t>(50 </a:t>
          </a:r>
          <a:r>
            <a:rPr lang="en-US" sz="1800" b="0" kern="1200" dirty="0" err="1"/>
            <a:t>lacs</a:t>
          </a:r>
          <a:r>
            <a:rPr lang="en-US" sz="1800" b="0" kern="1200" dirty="0"/>
            <a:t>)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0" kern="1200" dirty="0"/>
            <a:t>and</a:t>
          </a:r>
          <a:r>
            <a:rPr lang="en-US" sz="1800" b="1" kern="1200" dirty="0"/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New Communication Facilities</a:t>
          </a:r>
        </a:p>
      </dsp:txBody>
      <dsp:txXfrm rot="10800000">
        <a:off x="6804767" y="2040917"/>
        <a:ext cx="1840767" cy="2434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41961-861E-4F80-B9FF-F2A17923E770}">
      <dsp:nvSpPr>
        <dsp:cNvPr id="0" name=""/>
        <dsp:cNvSpPr/>
      </dsp:nvSpPr>
      <dsp:spPr>
        <a:xfrm>
          <a:off x="0" y="14749"/>
          <a:ext cx="6365825" cy="64759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Transport Planning Expert (Team Leader)</a:t>
          </a:r>
          <a:endParaRPr lang="en-US" sz="2700" b="1" kern="1200" dirty="0"/>
        </a:p>
      </dsp:txBody>
      <dsp:txXfrm>
        <a:off x="31613" y="46362"/>
        <a:ext cx="6302599" cy="584369"/>
      </dsp:txXfrm>
    </dsp:sp>
    <dsp:sp modelId="{45D4D73C-686C-4D67-A778-03D33C6C7F7A}">
      <dsp:nvSpPr>
        <dsp:cNvPr id="0" name=""/>
        <dsp:cNvSpPr/>
      </dsp:nvSpPr>
      <dsp:spPr>
        <a:xfrm>
          <a:off x="0" y="662344"/>
          <a:ext cx="6365825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1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1" kern="1200" dirty="0" smtClean="0"/>
            <a:t>Moinul Hossain, PhD. </a:t>
          </a:r>
          <a:endParaRPr lang="en-US" sz="2100" kern="1200" dirty="0"/>
        </a:p>
      </dsp:txBody>
      <dsp:txXfrm>
        <a:off x="0" y="662344"/>
        <a:ext cx="6365825" cy="447120"/>
      </dsp:txXfrm>
    </dsp:sp>
    <dsp:sp modelId="{2B7A2B2F-38D9-4409-9259-29F89758ECC7}">
      <dsp:nvSpPr>
        <dsp:cNvPr id="0" name=""/>
        <dsp:cNvSpPr/>
      </dsp:nvSpPr>
      <dsp:spPr>
        <a:xfrm>
          <a:off x="0" y="1109464"/>
          <a:ext cx="6365825" cy="647595"/>
        </a:xfrm>
        <a:prstGeom prst="roundRect">
          <a:avLst/>
        </a:prstGeom>
        <a:solidFill>
          <a:schemeClr val="accent1">
            <a:shade val="80000"/>
            <a:hueOff val="-333179"/>
            <a:satOff val="-8101"/>
            <a:lumOff val="161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Transport Survey Expert</a:t>
          </a:r>
          <a:endParaRPr lang="en-US" sz="2700" b="1" kern="1200" dirty="0"/>
        </a:p>
      </dsp:txBody>
      <dsp:txXfrm>
        <a:off x="31613" y="1141077"/>
        <a:ext cx="6302599" cy="584369"/>
      </dsp:txXfrm>
    </dsp:sp>
    <dsp:sp modelId="{7813A11F-E176-4AF1-BA64-CD4C0D455AB0}">
      <dsp:nvSpPr>
        <dsp:cNvPr id="0" name=""/>
        <dsp:cNvSpPr/>
      </dsp:nvSpPr>
      <dsp:spPr>
        <a:xfrm>
          <a:off x="0" y="1757059"/>
          <a:ext cx="6365825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1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0" kern="1200" dirty="0" smtClean="0"/>
            <a:t>Md. </a:t>
          </a:r>
          <a:r>
            <a:rPr lang="en-US" sz="2100" b="0" kern="1200" dirty="0" err="1" smtClean="0"/>
            <a:t>Mizanur</a:t>
          </a:r>
          <a:r>
            <a:rPr lang="en-US" sz="2100" b="0" kern="1200" dirty="0" smtClean="0"/>
            <a:t> Rahman</a:t>
          </a:r>
          <a:endParaRPr lang="en-US" sz="2100" b="0" kern="1200" dirty="0"/>
        </a:p>
      </dsp:txBody>
      <dsp:txXfrm>
        <a:off x="0" y="1757059"/>
        <a:ext cx="6365825" cy="447120"/>
      </dsp:txXfrm>
    </dsp:sp>
    <dsp:sp modelId="{3E5B0183-7A6E-4374-836C-5F9E6B495790}">
      <dsp:nvSpPr>
        <dsp:cNvPr id="0" name=""/>
        <dsp:cNvSpPr/>
      </dsp:nvSpPr>
      <dsp:spPr>
        <a:xfrm>
          <a:off x="0" y="2204179"/>
          <a:ext cx="6365825" cy="647595"/>
        </a:xfrm>
        <a:prstGeom prst="roundRect">
          <a:avLst/>
        </a:prstGeom>
        <a:solidFill>
          <a:schemeClr val="accent1">
            <a:shade val="80000"/>
            <a:hueOff val="-666357"/>
            <a:satOff val="-16201"/>
            <a:lumOff val="322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 Transport Survey Supervisor</a:t>
          </a:r>
          <a:endParaRPr lang="en-US" sz="2700" kern="1200" dirty="0"/>
        </a:p>
      </dsp:txBody>
      <dsp:txXfrm>
        <a:off x="31613" y="2235792"/>
        <a:ext cx="6302599" cy="584369"/>
      </dsp:txXfrm>
    </dsp:sp>
    <dsp:sp modelId="{B662DB53-4E16-476A-B0D2-D907CE2DB24D}">
      <dsp:nvSpPr>
        <dsp:cNvPr id="0" name=""/>
        <dsp:cNvSpPr/>
      </dsp:nvSpPr>
      <dsp:spPr>
        <a:xfrm>
          <a:off x="0" y="2851774"/>
          <a:ext cx="6365825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1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Hamim Ahmed </a:t>
          </a:r>
          <a:r>
            <a:rPr lang="en-US" sz="2100" kern="1200" dirty="0" err="1" smtClean="0"/>
            <a:t>Muntakim</a:t>
          </a:r>
          <a:r>
            <a:rPr lang="en-US" sz="2100" kern="1200" dirty="0" smtClean="0"/>
            <a:t> (Project Coordinator)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/>
            <a:t>Sultana Rajia</a:t>
          </a:r>
          <a:endParaRPr lang="en-US" sz="2100" kern="1200" dirty="0"/>
        </a:p>
      </dsp:txBody>
      <dsp:txXfrm>
        <a:off x="0" y="2851774"/>
        <a:ext cx="6365825" cy="726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9A4CC-BBCC-435A-BC2B-CDD384DD049B}">
      <dsp:nvSpPr>
        <dsp:cNvPr id="0" name=""/>
        <dsp:cNvSpPr/>
      </dsp:nvSpPr>
      <dsp:spPr>
        <a:xfrm>
          <a:off x="2341" y="131119"/>
          <a:ext cx="1530713" cy="654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All GIS Data</a:t>
          </a:r>
          <a:endParaRPr lang="en-US" sz="1600" b="1" kern="1200" dirty="0"/>
        </a:p>
      </dsp:txBody>
      <dsp:txXfrm>
        <a:off x="21507" y="150285"/>
        <a:ext cx="1492381" cy="616042"/>
      </dsp:txXfrm>
    </dsp:sp>
    <dsp:sp modelId="{6E00CF8C-1D42-48F6-9891-D67FDF62BD7A}">
      <dsp:nvSpPr>
        <dsp:cNvPr id="0" name=""/>
        <dsp:cNvSpPr/>
      </dsp:nvSpPr>
      <dsp:spPr>
        <a:xfrm>
          <a:off x="155412" y="785494"/>
          <a:ext cx="153071" cy="672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131"/>
              </a:lnTo>
              <a:lnTo>
                <a:pt x="153071" y="67213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C3200-C2C7-48A1-B416-543E4C54E065}">
      <dsp:nvSpPr>
        <dsp:cNvPr id="0" name=""/>
        <dsp:cNvSpPr/>
      </dsp:nvSpPr>
      <dsp:spPr>
        <a:xfrm>
          <a:off x="308484" y="949088"/>
          <a:ext cx="1046999" cy="101707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Growth Centers and Rural Markets</a:t>
          </a:r>
          <a:endParaRPr lang="en-US" sz="1400" kern="1200" dirty="0"/>
        </a:p>
      </dsp:txBody>
      <dsp:txXfrm>
        <a:off x="338273" y="978877"/>
        <a:ext cx="987421" cy="957497"/>
      </dsp:txXfrm>
    </dsp:sp>
    <dsp:sp modelId="{CF9564CA-DE2B-4735-AC3F-8DB7B9BE3700}">
      <dsp:nvSpPr>
        <dsp:cNvPr id="0" name=""/>
        <dsp:cNvSpPr/>
      </dsp:nvSpPr>
      <dsp:spPr>
        <a:xfrm>
          <a:off x="155412" y="785494"/>
          <a:ext cx="153071" cy="1671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450"/>
              </a:lnTo>
              <a:lnTo>
                <a:pt x="153071" y="167145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A2341-1E07-4A01-8228-34FA29B21922}">
      <dsp:nvSpPr>
        <dsp:cNvPr id="0" name=""/>
        <dsp:cNvSpPr/>
      </dsp:nvSpPr>
      <dsp:spPr>
        <a:xfrm>
          <a:off x="308484" y="2129757"/>
          <a:ext cx="1046999" cy="6543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Forest and Upazila Boundaries</a:t>
          </a:r>
          <a:endParaRPr lang="en-US" sz="1400" kern="1200" dirty="0"/>
        </a:p>
      </dsp:txBody>
      <dsp:txXfrm>
        <a:off x="327650" y="2148923"/>
        <a:ext cx="1008667" cy="616042"/>
      </dsp:txXfrm>
    </dsp:sp>
    <dsp:sp modelId="{A381EDE1-C462-42F4-8E5D-72D09DDA41A7}">
      <dsp:nvSpPr>
        <dsp:cNvPr id="0" name=""/>
        <dsp:cNvSpPr/>
      </dsp:nvSpPr>
      <dsp:spPr>
        <a:xfrm>
          <a:off x="155412" y="785494"/>
          <a:ext cx="153071" cy="248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418"/>
              </a:lnTo>
              <a:lnTo>
                <a:pt x="153071" y="248941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634FD-30F3-47A1-ADF4-8B0525A6C075}">
      <dsp:nvSpPr>
        <dsp:cNvPr id="0" name=""/>
        <dsp:cNvSpPr/>
      </dsp:nvSpPr>
      <dsp:spPr>
        <a:xfrm>
          <a:off x="308484" y="2947725"/>
          <a:ext cx="1574551" cy="6543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Existing Road Network</a:t>
          </a:r>
          <a:endParaRPr lang="en-US" sz="1400" kern="1200" dirty="0"/>
        </a:p>
      </dsp:txBody>
      <dsp:txXfrm>
        <a:off x="327650" y="2966891"/>
        <a:ext cx="1536219" cy="616042"/>
      </dsp:txXfrm>
    </dsp:sp>
    <dsp:sp modelId="{92DAD209-E09B-4A4D-82D1-D6B95519F060}">
      <dsp:nvSpPr>
        <dsp:cNvPr id="0" name=""/>
        <dsp:cNvSpPr/>
      </dsp:nvSpPr>
      <dsp:spPr>
        <a:xfrm>
          <a:off x="155412" y="785494"/>
          <a:ext cx="153071" cy="3307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7387"/>
              </a:lnTo>
              <a:lnTo>
                <a:pt x="153071" y="330738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1389B-917D-496E-9F07-B5BEE7E270D8}">
      <dsp:nvSpPr>
        <dsp:cNvPr id="0" name=""/>
        <dsp:cNvSpPr/>
      </dsp:nvSpPr>
      <dsp:spPr>
        <a:xfrm>
          <a:off x="308484" y="3765694"/>
          <a:ext cx="1046999" cy="6543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Survey Locations</a:t>
          </a:r>
          <a:endParaRPr lang="en-US" sz="1400" kern="1200" dirty="0"/>
        </a:p>
      </dsp:txBody>
      <dsp:txXfrm>
        <a:off x="327650" y="3784860"/>
        <a:ext cx="1008667" cy="616042"/>
      </dsp:txXfrm>
    </dsp:sp>
    <dsp:sp modelId="{C5E59409-33C9-4856-AF2A-E940A36610A1}">
      <dsp:nvSpPr>
        <dsp:cNvPr id="0" name=""/>
        <dsp:cNvSpPr/>
      </dsp:nvSpPr>
      <dsp:spPr>
        <a:xfrm>
          <a:off x="155412" y="785494"/>
          <a:ext cx="153071" cy="4125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5355"/>
              </a:lnTo>
              <a:lnTo>
                <a:pt x="153071" y="412535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91F55-9D55-4FFE-A6A5-6F7DC2EAE4C0}">
      <dsp:nvSpPr>
        <dsp:cNvPr id="0" name=""/>
        <dsp:cNvSpPr/>
      </dsp:nvSpPr>
      <dsp:spPr>
        <a:xfrm>
          <a:off x="308484" y="4583663"/>
          <a:ext cx="1600569" cy="6543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Proposed Road Network</a:t>
          </a:r>
          <a:endParaRPr lang="en-US" sz="1400" kern="1200" dirty="0"/>
        </a:p>
      </dsp:txBody>
      <dsp:txXfrm>
        <a:off x="327650" y="4602829"/>
        <a:ext cx="1562237" cy="616042"/>
      </dsp:txXfrm>
    </dsp:sp>
    <dsp:sp modelId="{6DD6B129-68CC-410C-AE15-34BBF4434EA1}">
      <dsp:nvSpPr>
        <dsp:cNvPr id="0" name=""/>
        <dsp:cNvSpPr/>
      </dsp:nvSpPr>
      <dsp:spPr>
        <a:xfrm>
          <a:off x="1860242" y="131119"/>
          <a:ext cx="1530713" cy="654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Survey Data &amp; Working Paper</a:t>
          </a:r>
          <a:endParaRPr lang="en-US" sz="1600" b="1" kern="1200" dirty="0"/>
        </a:p>
      </dsp:txBody>
      <dsp:txXfrm>
        <a:off x="1879408" y="150285"/>
        <a:ext cx="1492381" cy="616042"/>
      </dsp:txXfrm>
    </dsp:sp>
    <dsp:sp modelId="{BCC1F238-19F2-4865-B707-6EC2DD4D1121}">
      <dsp:nvSpPr>
        <dsp:cNvPr id="0" name=""/>
        <dsp:cNvSpPr/>
      </dsp:nvSpPr>
      <dsp:spPr>
        <a:xfrm>
          <a:off x="2013313" y="785494"/>
          <a:ext cx="153071" cy="556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745"/>
              </a:lnTo>
              <a:lnTo>
                <a:pt x="153071" y="5567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AABE4-F14F-4CC6-8BA6-0F52DD294D41}">
      <dsp:nvSpPr>
        <dsp:cNvPr id="0" name=""/>
        <dsp:cNvSpPr/>
      </dsp:nvSpPr>
      <dsp:spPr>
        <a:xfrm>
          <a:off x="2166385" y="949088"/>
          <a:ext cx="1046999" cy="7863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Survey Raw Data</a:t>
          </a:r>
          <a:endParaRPr lang="en-US" sz="1400" kern="1200" dirty="0"/>
        </a:p>
      </dsp:txBody>
      <dsp:txXfrm>
        <a:off x="2189415" y="972118"/>
        <a:ext cx="1000939" cy="740243"/>
      </dsp:txXfrm>
    </dsp:sp>
    <dsp:sp modelId="{5F84678C-84FF-4E09-B30B-C2A0E24887EF}">
      <dsp:nvSpPr>
        <dsp:cNvPr id="0" name=""/>
        <dsp:cNvSpPr/>
      </dsp:nvSpPr>
      <dsp:spPr>
        <a:xfrm>
          <a:off x="2013313" y="785494"/>
          <a:ext cx="153071" cy="1440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678"/>
              </a:lnTo>
              <a:lnTo>
                <a:pt x="153071" y="144067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BE748-6CA2-4352-B4AE-46555D0F8F3B}">
      <dsp:nvSpPr>
        <dsp:cNvPr id="0" name=""/>
        <dsp:cNvSpPr/>
      </dsp:nvSpPr>
      <dsp:spPr>
        <a:xfrm>
          <a:off x="2166385" y="1898985"/>
          <a:ext cx="1046999" cy="6543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Analyses Files</a:t>
          </a:r>
          <a:endParaRPr lang="en-US" sz="1400" kern="1200" dirty="0"/>
        </a:p>
      </dsp:txBody>
      <dsp:txXfrm>
        <a:off x="2185551" y="1918151"/>
        <a:ext cx="1008667" cy="616042"/>
      </dsp:txXfrm>
    </dsp:sp>
    <dsp:sp modelId="{E4844CB8-342D-4469-B0DE-740C98BBF191}">
      <dsp:nvSpPr>
        <dsp:cNvPr id="0" name=""/>
        <dsp:cNvSpPr/>
      </dsp:nvSpPr>
      <dsp:spPr>
        <a:xfrm>
          <a:off x="3718143" y="131119"/>
          <a:ext cx="1530713" cy="654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Survey Pictures</a:t>
          </a:r>
          <a:endParaRPr lang="en-US" sz="1600" b="1" kern="1200" dirty="0"/>
        </a:p>
      </dsp:txBody>
      <dsp:txXfrm>
        <a:off x="3737309" y="150285"/>
        <a:ext cx="1492381" cy="616042"/>
      </dsp:txXfrm>
    </dsp:sp>
    <dsp:sp modelId="{48007C2B-8DC6-4676-983A-25250F576F35}">
      <dsp:nvSpPr>
        <dsp:cNvPr id="0" name=""/>
        <dsp:cNvSpPr/>
      </dsp:nvSpPr>
      <dsp:spPr>
        <a:xfrm>
          <a:off x="3871215" y="785494"/>
          <a:ext cx="153071" cy="483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314"/>
              </a:lnTo>
              <a:lnTo>
                <a:pt x="153071" y="4833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DFFAF-FC61-4F66-BD4C-24D8C1648859}">
      <dsp:nvSpPr>
        <dsp:cNvPr id="0" name=""/>
        <dsp:cNvSpPr/>
      </dsp:nvSpPr>
      <dsp:spPr>
        <a:xfrm>
          <a:off x="4024286" y="949088"/>
          <a:ext cx="1297452" cy="63944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Reconnaissance</a:t>
          </a:r>
        </a:p>
      </dsp:txBody>
      <dsp:txXfrm>
        <a:off x="4043015" y="967817"/>
        <a:ext cx="1259994" cy="601984"/>
      </dsp:txXfrm>
    </dsp:sp>
    <dsp:sp modelId="{331ADAF4-6422-4431-98D5-A4F6BD478D4D}">
      <dsp:nvSpPr>
        <dsp:cNvPr id="0" name=""/>
        <dsp:cNvSpPr/>
      </dsp:nvSpPr>
      <dsp:spPr>
        <a:xfrm>
          <a:off x="3871215" y="785494"/>
          <a:ext cx="153071" cy="1293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816"/>
              </a:lnTo>
              <a:lnTo>
                <a:pt x="153071" y="129381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FD5E9-8FB9-4B18-A521-60FAB01905B9}">
      <dsp:nvSpPr>
        <dsp:cNvPr id="0" name=""/>
        <dsp:cNvSpPr/>
      </dsp:nvSpPr>
      <dsp:spPr>
        <a:xfrm>
          <a:off x="4024286" y="1752124"/>
          <a:ext cx="1046999" cy="6543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Training</a:t>
          </a:r>
        </a:p>
      </dsp:txBody>
      <dsp:txXfrm>
        <a:off x="4043452" y="1771290"/>
        <a:ext cx="1008667" cy="616042"/>
      </dsp:txXfrm>
    </dsp:sp>
    <dsp:sp modelId="{2AA5670F-37C2-4591-97F8-74AEE33A8260}">
      <dsp:nvSpPr>
        <dsp:cNvPr id="0" name=""/>
        <dsp:cNvSpPr/>
      </dsp:nvSpPr>
      <dsp:spPr>
        <a:xfrm>
          <a:off x="3871215" y="785494"/>
          <a:ext cx="153071" cy="2111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785"/>
              </a:lnTo>
              <a:lnTo>
                <a:pt x="153071" y="211178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7E205-740A-40F4-89F5-F4F5415F2A0B}">
      <dsp:nvSpPr>
        <dsp:cNvPr id="0" name=""/>
        <dsp:cNvSpPr/>
      </dsp:nvSpPr>
      <dsp:spPr>
        <a:xfrm>
          <a:off x="4024286" y="2570092"/>
          <a:ext cx="1046999" cy="6543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Household</a:t>
          </a:r>
          <a:endParaRPr lang="en-US" sz="1400" kern="1200" dirty="0"/>
        </a:p>
      </dsp:txBody>
      <dsp:txXfrm>
        <a:off x="4043452" y="2589258"/>
        <a:ext cx="1008667" cy="616042"/>
      </dsp:txXfrm>
    </dsp:sp>
    <dsp:sp modelId="{1701CDFE-21DA-4689-80C9-626A47AA1F3B}">
      <dsp:nvSpPr>
        <dsp:cNvPr id="0" name=""/>
        <dsp:cNvSpPr/>
      </dsp:nvSpPr>
      <dsp:spPr>
        <a:xfrm>
          <a:off x="3871215" y="785494"/>
          <a:ext cx="153071" cy="2929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9754"/>
              </a:lnTo>
              <a:lnTo>
                <a:pt x="153071" y="292975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A95AB-5059-42D7-ABD9-5B6A9C6FBADF}">
      <dsp:nvSpPr>
        <dsp:cNvPr id="0" name=""/>
        <dsp:cNvSpPr/>
      </dsp:nvSpPr>
      <dsp:spPr>
        <a:xfrm>
          <a:off x="4024286" y="3388061"/>
          <a:ext cx="1488927" cy="6543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Traffic Count and OD Survey</a:t>
          </a:r>
          <a:endParaRPr lang="en-US" sz="1400" kern="1200" dirty="0"/>
        </a:p>
      </dsp:txBody>
      <dsp:txXfrm>
        <a:off x="4043452" y="3407227"/>
        <a:ext cx="1450595" cy="616042"/>
      </dsp:txXfrm>
    </dsp:sp>
    <dsp:sp modelId="{C3527421-34BB-4EE1-9D68-5D3E727823C6}">
      <dsp:nvSpPr>
        <dsp:cNvPr id="0" name=""/>
        <dsp:cNvSpPr/>
      </dsp:nvSpPr>
      <dsp:spPr>
        <a:xfrm>
          <a:off x="3871215" y="785494"/>
          <a:ext cx="153071" cy="3747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7722"/>
              </a:lnTo>
              <a:lnTo>
                <a:pt x="153071" y="374772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71463-B804-43FA-B0B5-24CAD47F3185}">
      <dsp:nvSpPr>
        <dsp:cNvPr id="0" name=""/>
        <dsp:cNvSpPr/>
      </dsp:nvSpPr>
      <dsp:spPr>
        <a:xfrm>
          <a:off x="4024286" y="4206029"/>
          <a:ext cx="1046999" cy="6543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Travel Time</a:t>
          </a:r>
          <a:endParaRPr lang="en-US" sz="1400" kern="1200" dirty="0"/>
        </a:p>
      </dsp:txBody>
      <dsp:txXfrm>
        <a:off x="4043452" y="4225195"/>
        <a:ext cx="1008667" cy="616042"/>
      </dsp:txXfrm>
    </dsp:sp>
    <dsp:sp modelId="{D28C89DA-DE90-4A52-A330-765210AF427F}">
      <dsp:nvSpPr>
        <dsp:cNvPr id="0" name=""/>
        <dsp:cNvSpPr/>
      </dsp:nvSpPr>
      <dsp:spPr>
        <a:xfrm>
          <a:off x="3871215" y="785494"/>
          <a:ext cx="153071" cy="4428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8881"/>
              </a:lnTo>
              <a:lnTo>
                <a:pt x="153071" y="442888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25959-494D-432A-903B-CEDB3629FCDD}">
      <dsp:nvSpPr>
        <dsp:cNvPr id="0" name=""/>
        <dsp:cNvSpPr/>
      </dsp:nvSpPr>
      <dsp:spPr>
        <a:xfrm>
          <a:off x="4024286" y="5023998"/>
          <a:ext cx="1899236" cy="3807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Stakeholder Interview</a:t>
          </a:r>
        </a:p>
      </dsp:txBody>
      <dsp:txXfrm>
        <a:off x="4035438" y="5035150"/>
        <a:ext cx="1876932" cy="358450"/>
      </dsp:txXfrm>
    </dsp:sp>
    <dsp:sp modelId="{8DCED461-3A82-48F7-B73B-0B70C4A74FAE}">
      <dsp:nvSpPr>
        <dsp:cNvPr id="0" name=""/>
        <dsp:cNvSpPr/>
      </dsp:nvSpPr>
      <dsp:spPr>
        <a:xfrm>
          <a:off x="5576044" y="131119"/>
          <a:ext cx="1530713" cy="654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Survey Videos</a:t>
          </a:r>
        </a:p>
      </dsp:txBody>
      <dsp:txXfrm>
        <a:off x="5595210" y="150285"/>
        <a:ext cx="1492381" cy="616042"/>
      </dsp:txXfrm>
    </dsp:sp>
    <dsp:sp modelId="{8951A2EC-EDA8-4CC7-8068-56674821C9A1}">
      <dsp:nvSpPr>
        <dsp:cNvPr id="0" name=""/>
        <dsp:cNvSpPr/>
      </dsp:nvSpPr>
      <dsp:spPr>
        <a:xfrm>
          <a:off x="5729116" y="785494"/>
          <a:ext cx="153071" cy="490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781"/>
              </a:lnTo>
              <a:lnTo>
                <a:pt x="153071" y="49078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895BF-F208-4AA5-BAE8-68E192A11059}">
      <dsp:nvSpPr>
        <dsp:cNvPr id="0" name=""/>
        <dsp:cNvSpPr/>
      </dsp:nvSpPr>
      <dsp:spPr>
        <a:xfrm>
          <a:off x="5882187" y="949088"/>
          <a:ext cx="1046999" cy="6543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Traffic Count and OD in Mirsharai</a:t>
          </a:r>
        </a:p>
      </dsp:txBody>
      <dsp:txXfrm>
        <a:off x="5901353" y="968254"/>
        <a:ext cx="1008667" cy="616042"/>
      </dsp:txXfrm>
    </dsp:sp>
    <dsp:sp modelId="{0EA9D0E2-80BC-4954-A3B5-7251D2370F04}">
      <dsp:nvSpPr>
        <dsp:cNvPr id="0" name=""/>
        <dsp:cNvSpPr/>
      </dsp:nvSpPr>
      <dsp:spPr>
        <a:xfrm>
          <a:off x="5729116" y="785494"/>
          <a:ext cx="153071" cy="1308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8749"/>
              </a:lnTo>
              <a:lnTo>
                <a:pt x="153071" y="130874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B2594-D73F-49B0-989C-162D4F47E356}">
      <dsp:nvSpPr>
        <dsp:cNvPr id="0" name=""/>
        <dsp:cNvSpPr/>
      </dsp:nvSpPr>
      <dsp:spPr>
        <a:xfrm>
          <a:off x="5882187" y="1767057"/>
          <a:ext cx="1046999" cy="6543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Traffic Count at Dhaka EPZ</a:t>
          </a:r>
        </a:p>
      </dsp:txBody>
      <dsp:txXfrm>
        <a:off x="5901353" y="1786223"/>
        <a:ext cx="1008667" cy="616042"/>
      </dsp:txXfrm>
    </dsp:sp>
    <dsp:sp modelId="{68D7569C-4D10-4FEB-9943-9EF148A347B4}">
      <dsp:nvSpPr>
        <dsp:cNvPr id="0" name=""/>
        <dsp:cNvSpPr/>
      </dsp:nvSpPr>
      <dsp:spPr>
        <a:xfrm>
          <a:off x="7433945" y="131119"/>
          <a:ext cx="1530713" cy="654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Minutes of Stakeholder Interview</a:t>
          </a:r>
        </a:p>
      </dsp:txBody>
      <dsp:txXfrm>
        <a:off x="7453111" y="150285"/>
        <a:ext cx="1492381" cy="616042"/>
      </dsp:txXfrm>
    </dsp:sp>
    <dsp:sp modelId="{84ECC828-6335-4C22-B1F6-20DAE3671673}">
      <dsp:nvSpPr>
        <dsp:cNvPr id="0" name=""/>
        <dsp:cNvSpPr/>
      </dsp:nvSpPr>
      <dsp:spPr>
        <a:xfrm>
          <a:off x="7587017" y="785494"/>
          <a:ext cx="153071" cy="490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781"/>
              </a:lnTo>
              <a:lnTo>
                <a:pt x="153071" y="49078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5F253-1FE6-4793-96F0-7159B855DB33}">
      <dsp:nvSpPr>
        <dsp:cNvPr id="0" name=""/>
        <dsp:cNvSpPr/>
      </dsp:nvSpPr>
      <dsp:spPr>
        <a:xfrm>
          <a:off x="7740088" y="949088"/>
          <a:ext cx="1046999" cy="6543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BEZA and BEPZA</a:t>
          </a:r>
        </a:p>
      </dsp:txBody>
      <dsp:txXfrm>
        <a:off x="7759254" y="968254"/>
        <a:ext cx="1008667" cy="616042"/>
      </dsp:txXfrm>
    </dsp:sp>
    <dsp:sp modelId="{28776CFB-938E-445F-90D4-AC6B4484B544}">
      <dsp:nvSpPr>
        <dsp:cNvPr id="0" name=""/>
        <dsp:cNvSpPr/>
      </dsp:nvSpPr>
      <dsp:spPr>
        <a:xfrm>
          <a:off x="7587017" y="785494"/>
          <a:ext cx="153071" cy="1366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707"/>
              </a:lnTo>
              <a:lnTo>
                <a:pt x="153071" y="136670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622C3-CDC3-45B3-9334-BB739E22E1BF}">
      <dsp:nvSpPr>
        <dsp:cNvPr id="0" name=""/>
        <dsp:cNvSpPr/>
      </dsp:nvSpPr>
      <dsp:spPr>
        <a:xfrm>
          <a:off x="7740088" y="1767057"/>
          <a:ext cx="1262001" cy="7702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Local People &amp; Representatives</a:t>
          </a:r>
        </a:p>
      </dsp:txBody>
      <dsp:txXfrm>
        <a:off x="7762649" y="1789618"/>
        <a:ext cx="1216879" cy="725168"/>
      </dsp:txXfrm>
    </dsp:sp>
    <dsp:sp modelId="{F1E2E11E-05B6-4853-A05E-D1B4EFFC38D2}">
      <dsp:nvSpPr>
        <dsp:cNvPr id="0" name=""/>
        <dsp:cNvSpPr/>
      </dsp:nvSpPr>
      <dsp:spPr>
        <a:xfrm>
          <a:off x="7587017" y="785494"/>
          <a:ext cx="153071" cy="2242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2634"/>
              </a:lnTo>
              <a:lnTo>
                <a:pt x="153071" y="224263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E755E-F59C-4031-86CD-9FA2A25B85C0}">
      <dsp:nvSpPr>
        <dsp:cNvPr id="0" name=""/>
        <dsp:cNvSpPr/>
      </dsp:nvSpPr>
      <dsp:spPr>
        <a:xfrm>
          <a:off x="7740088" y="2700941"/>
          <a:ext cx="1046999" cy="6543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Tourist Spot Authorities</a:t>
          </a:r>
        </a:p>
      </dsp:txBody>
      <dsp:txXfrm>
        <a:off x="7759254" y="2720107"/>
        <a:ext cx="1008667" cy="616042"/>
      </dsp:txXfrm>
    </dsp:sp>
    <dsp:sp modelId="{455BBA75-94F8-40FA-94D3-5ACF1EB2D7D3}">
      <dsp:nvSpPr>
        <dsp:cNvPr id="0" name=""/>
        <dsp:cNvSpPr/>
      </dsp:nvSpPr>
      <dsp:spPr>
        <a:xfrm>
          <a:off x="7587017" y="785494"/>
          <a:ext cx="153071" cy="3060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0602"/>
              </a:lnTo>
              <a:lnTo>
                <a:pt x="153071" y="306060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B29D8-7341-471A-B2FF-AAFC09E24E02}">
      <dsp:nvSpPr>
        <dsp:cNvPr id="0" name=""/>
        <dsp:cNvSpPr/>
      </dsp:nvSpPr>
      <dsp:spPr>
        <a:xfrm>
          <a:off x="7740088" y="3518910"/>
          <a:ext cx="1046999" cy="65437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Secondary Stakeholders</a:t>
          </a:r>
        </a:p>
      </dsp:txBody>
      <dsp:txXfrm>
        <a:off x="7759254" y="3538076"/>
        <a:ext cx="1008667" cy="616042"/>
      </dsp:txXfrm>
    </dsp:sp>
    <dsp:sp modelId="{1BB02E3B-3568-457B-AB35-28E55B4F53FA}">
      <dsp:nvSpPr>
        <dsp:cNvPr id="0" name=""/>
        <dsp:cNvSpPr/>
      </dsp:nvSpPr>
      <dsp:spPr>
        <a:xfrm>
          <a:off x="9291846" y="131119"/>
          <a:ext cx="1729394" cy="654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Correspondences</a:t>
          </a:r>
        </a:p>
      </dsp:txBody>
      <dsp:txXfrm>
        <a:off x="9311012" y="150285"/>
        <a:ext cx="1691062" cy="616042"/>
      </dsp:txXfrm>
    </dsp:sp>
    <dsp:sp modelId="{9425AF43-F32F-4CDE-B581-CF542AAEB735}">
      <dsp:nvSpPr>
        <dsp:cNvPr id="0" name=""/>
        <dsp:cNvSpPr/>
      </dsp:nvSpPr>
      <dsp:spPr>
        <a:xfrm>
          <a:off x="9464786" y="785494"/>
          <a:ext cx="172939" cy="608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895"/>
              </a:lnTo>
              <a:lnTo>
                <a:pt x="172939" y="60889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62569-4314-4B09-8D75-32CA2C00872A}">
      <dsp:nvSpPr>
        <dsp:cNvPr id="0" name=""/>
        <dsp:cNvSpPr/>
      </dsp:nvSpPr>
      <dsp:spPr>
        <a:xfrm>
          <a:off x="9637725" y="949088"/>
          <a:ext cx="1802064" cy="8906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Correspondences with UDD</a:t>
          </a:r>
        </a:p>
      </dsp:txBody>
      <dsp:txXfrm>
        <a:off x="9663810" y="975173"/>
        <a:ext cx="1749894" cy="838434"/>
      </dsp:txXfrm>
    </dsp:sp>
    <dsp:sp modelId="{BC3CDF13-7E1D-4FD7-857F-D706C4A869EE}">
      <dsp:nvSpPr>
        <dsp:cNvPr id="0" name=""/>
        <dsp:cNvSpPr/>
      </dsp:nvSpPr>
      <dsp:spPr>
        <a:xfrm>
          <a:off x="9464786" y="785494"/>
          <a:ext cx="172939" cy="1657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7852"/>
              </a:lnTo>
              <a:lnTo>
                <a:pt x="172939" y="165785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243D3-956A-4D17-959B-41B41A8C0DE4}">
      <dsp:nvSpPr>
        <dsp:cNvPr id="0" name=""/>
        <dsp:cNvSpPr/>
      </dsp:nvSpPr>
      <dsp:spPr>
        <a:xfrm>
          <a:off x="9637725" y="2003286"/>
          <a:ext cx="1788788" cy="88012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Correspondences with Other Entities</a:t>
          </a:r>
        </a:p>
      </dsp:txBody>
      <dsp:txXfrm>
        <a:off x="9663503" y="2029064"/>
        <a:ext cx="1737232" cy="828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229EA-1BA1-4043-95A8-29C8579CB981}" type="datetimeFigureOut">
              <a:rPr lang="en-US" smtClean="0"/>
              <a:t>11-Oct-18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85E06-1227-40BF-9B86-866B16CB9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3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8C790-9972-4467-BDAC-431A753B9FE0}" type="datetimeFigureOut">
              <a:rPr lang="en-US" smtClean="0"/>
              <a:t>11-Oct-18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71381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3194D-7FF8-4D92-BCEC-DFF5A6D88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7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194D-7FF8-4D92-BCEC-DFF5A6D88E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7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194D-7FF8-4D92-BCEC-DFF5A6D88E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9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194D-7FF8-4D92-BCEC-DFF5A6D88E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1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3194D-7FF8-4D92-BCEC-DFF5A6D88E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7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0B464-9CC4-40CB-96FC-4A8FA29640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5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E130-0A4C-495A-BE40-B26E4037C947}" type="datetime1">
              <a:rPr lang="en-US" smtClean="0"/>
              <a:t>11-Oct-18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88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1C5C-BB47-4168-8509-7A7F45C287C8}" type="datetime1">
              <a:rPr lang="en-US" smtClean="0"/>
              <a:t>11-Oct-18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5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685A-859C-4141-A8D4-C96B2C779755}" type="datetime1">
              <a:rPr lang="en-US" smtClean="0"/>
              <a:t>11-Oct-18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5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093-F53E-47D9-ACEB-0FF4D5A886D5}" type="datetime1">
              <a:rPr lang="en-US" smtClean="0"/>
              <a:t>11-Oct-18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47BA-16C1-402B-B8BD-804956E7EEB4}" type="datetime1">
              <a:rPr lang="en-US" smtClean="0"/>
              <a:t>11-Oct-18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90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FCC9-A5DF-462B-B268-49025F757BF8}" type="datetime1">
              <a:rPr lang="en-US" smtClean="0"/>
              <a:t>11-Oct-18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9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CB8-D99B-4B4B-B267-D1541E904289}" type="datetime1">
              <a:rPr lang="en-US" smtClean="0"/>
              <a:t>11-Oct-18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3C0E-750C-4299-9819-87B5A0446150}" type="datetime1">
              <a:rPr lang="en-US" smtClean="0"/>
              <a:t>11-Oct-18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CACB-64E2-4DC1-8893-F6806D4A1FCD}" type="datetime1">
              <a:rPr lang="en-US" smtClean="0"/>
              <a:t>11-Oct-18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2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6FDF4E-37C7-4936-B516-2A866CBC1E44}" type="datetime1">
              <a:rPr lang="en-US" smtClean="0"/>
              <a:t>11-Oct-18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D3A974-ABF8-410B-9255-C2144C11B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0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DE99-F6D8-4598-B4D0-0D4136D293AB}" type="datetime1">
              <a:rPr lang="en-US" smtClean="0"/>
              <a:t>11-Oct-18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5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CE7032-30AE-4A5A-A9EA-B3CEE180629C}" type="datetime1">
              <a:rPr lang="en-US" smtClean="0"/>
              <a:t>11-Oct-18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D3A974-ABF8-410B-9255-C2144C11B87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1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7534" y="1404997"/>
            <a:ext cx="8646059" cy="20982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/>
              <a:t>Presentation on Outcomes of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600" b="1" dirty="0" smtClean="0"/>
              <a:t>Traffic </a:t>
            </a:r>
            <a:r>
              <a:rPr lang="en-US" sz="3600" b="1" dirty="0"/>
              <a:t>and Transport Surveys &amp; Studies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(Package-4)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7534" y="3503223"/>
            <a:ext cx="7688698" cy="1086237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en-US" sz="6400" cap="all" dirty="0">
                <a:latin typeface="+mj-lt"/>
                <a:ea typeface="+mj-ea"/>
                <a:cs typeface="+mj-cs"/>
              </a:rPr>
              <a:t>Preparation </a:t>
            </a:r>
            <a:r>
              <a:rPr lang="en-US" sz="6400" cap="all" dirty="0" smtClean="0">
                <a:latin typeface="+mj-lt"/>
                <a:ea typeface="+mj-ea"/>
                <a:cs typeface="+mj-cs"/>
              </a:rPr>
              <a:t>of Development </a:t>
            </a:r>
            <a:r>
              <a:rPr lang="en-US" sz="6400" cap="all" dirty="0">
                <a:latin typeface="+mj-lt"/>
                <a:ea typeface="+mj-ea"/>
                <a:cs typeface="+mj-cs"/>
              </a:rPr>
              <a:t>Plan for Mirsharai Upazila, Chittagong District: Risk Sensitive </a:t>
            </a:r>
            <a:r>
              <a:rPr lang="en-US" sz="6400" cap="all" dirty="0" smtClean="0">
                <a:latin typeface="+mj-lt"/>
                <a:ea typeface="+mj-ea"/>
                <a:cs typeface="+mj-cs"/>
              </a:rPr>
              <a:t>Land use </a:t>
            </a:r>
            <a:r>
              <a:rPr lang="en-US" sz="6400" cap="all" dirty="0">
                <a:latin typeface="+mj-lt"/>
                <a:ea typeface="+mj-ea"/>
                <a:cs typeface="+mj-cs"/>
              </a:rPr>
              <a:t>Plan (MUDP)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en-US" sz="6400" b="1" cap="all" dirty="0">
                <a:latin typeface="+mj-lt"/>
                <a:ea typeface="+mj-ea"/>
                <a:cs typeface="+mj-cs"/>
              </a:rPr>
              <a:t>Urban Development Directorate (UDD)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41784" y="4969904"/>
            <a:ext cx="7688698" cy="108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en-US" sz="1400" dirty="0" smtClean="0">
                <a:ea typeface="+mj-ea"/>
                <a:cs typeface="+mj-cs"/>
              </a:rPr>
              <a:t>Consultant: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en-US" sz="1900" b="1" cap="small" dirty="0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DevConsultants Limited (DevCon), Bangladesh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58400" cy="966788"/>
          </a:xfrm>
        </p:spPr>
        <p:txBody>
          <a:bodyPr/>
          <a:lstStyle/>
          <a:p>
            <a:r>
              <a:rPr lang="en-US" b="1" dirty="0" smtClean="0"/>
              <a:t>Reconnaissance Survey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113" y="1833069"/>
            <a:ext cx="24384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13" y="3404164"/>
            <a:ext cx="2438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13" y="1107287"/>
            <a:ext cx="24384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759" y="3404164"/>
            <a:ext cx="24384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225" y="394320"/>
            <a:ext cx="24384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811" y="4186217"/>
            <a:ext cx="24384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438" y="750038"/>
            <a:ext cx="24384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059" y="4073511"/>
            <a:ext cx="24384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203" y="1107287"/>
            <a:ext cx="2438400" cy="182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8860" y="2964040"/>
            <a:ext cx="1828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Discussion with Mayor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06047" y="2922493"/>
            <a:ext cx="2266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Discussion with Local People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4013" y="5362380"/>
            <a:ext cx="1700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Visit to Economic Zone Site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76154" y="5701041"/>
            <a:ext cx="2425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Visit to the Tourist Spots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550" y="3835763"/>
            <a:ext cx="2438400" cy="1828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17513" y="2682703"/>
            <a:ext cx="1722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Understanding Major Intersections of the Highway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0058400" cy="966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Literature Review 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84724"/>
              </p:ext>
            </p:extLst>
          </p:nvPr>
        </p:nvGraphicFramePr>
        <p:xfrm>
          <a:off x="69308" y="1611790"/>
          <a:ext cx="4078801" cy="3824271"/>
        </p:xfrm>
        <a:graphic>
          <a:graphicData uri="http://schemas.openxmlformats.org/drawingml/2006/table">
            <a:tbl>
              <a:tblPr firstRow="1" bandRow="1"/>
              <a:tblGrid>
                <a:gridCol w="2012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Reports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Published By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</a:rPr>
                        <a:t>Seventh Five Year Plan (FY2016 – FY2020): Accelerating Growth, Empowering Citizens</a:t>
                      </a:r>
                      <a:endParaRPr lang="en-US" sz="13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General Economics Division (GED)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Planning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Commission, GOB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Published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in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December,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2015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</a:rPr>
                        <a:t>Perspective Plan of Bangladesh (2010-2021): Making Vision 2021 a Reality</a:t>
                      </a:r>
                      <a:endParaRPr lang="en-US" sz="13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General Economics Division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Planning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Commission, GOB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Published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in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April,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2012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</a:rPr>
                        <a:t>Integration of Sustainable Development Goals into the 7</a:t>
                      </a:r>
                      <a:r>
                        <a:rPr lang="en-US" sz="1300" b="1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lang="en-US" sz="1300" b="1" dirty="0">
                          <a:effectLst/>
                          <a:latin typeface="+mn-lt"/>
                        </a:rPr>
                        <a:t> Five Year Plan</a:t>
                      </a:r>
                      <a:endParaRPr lang="en-US" sz="13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Support to Sustainable and Inclusive Planning (SSIP) Project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General Economics Division (GED)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Planning Commission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Published in </a:t>
                      </a:r>
                      <a:r>
                        <a:rPr lang="en-US" sz="1200" dirty="0" smtClean="0">
                          <a:effectLst/>
                          <a:latin typeface="+mn-lt"/>
                        </a:rPr>
                        <a:t>February,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2016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noProof="0" dirty="0" smtClean="0">
                          <a:effectLst/>
                          <a:latin typeface="+mn-lt"/>
                        </a:rPr>
                        <a:t>Feasibility Study Report for Mirsharai Economic Zone (BEZA)</a:t>
                      </a:r>
                      <a:endParaRPr lang="en-US" sz="1300" b="1" i="1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MS Gothic" panose="020B0609070205080204" pitchFamily="49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  <a:latin typeface="+mn-lt"/>
                        </a:rPr>
                        <a:t>Bangladesh Economic Zones Authority (BEZA)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  <a:latin typeface="+mn-lt"/>
                        </a:rPr>
                        <a:t>Published in July, 2014 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63782"/>
              </p:ext>
            </p:extLst>
          </p:nvPr>
        </p:nvGraphicFramePr>
        <p:xfrm>
          <a:off x="7939890" y="483394"/>
          <a:ext cx="4155540" cy="5839266"/>
        </p:xfrm>
        <a:graphic>
          <a:graphicData uri="http://schemas.openxmlformats.org/drawingml/2006/table">
            <a:tbl>
              <a:tblPr firstRow="1" bandRow="1"/>
              <a:tblGrid>
                <a:gridCol w="2281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Projects</a:t>
                      </a:r>
                      <a:endParaRPr lang="en-US" sz="1300" b="1" i="1" kern="1200" dirty="0">
                        <a:solidFill>
                          <a:srgbClr val="632423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  <a:endParaRPr lang="en-US" sz="1300" b="1" i="1" kern="1200" dirty="0">
                        <a:solidFill>
                          <a:srgbClr val="632423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Mirsharai –</a:t>
                      </a:r>
                      <a:r>
                        <a:rPr lang="en-US" sz="1300" b="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Teknaf</a:t>
                      </a: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Marine Drive Road Project</a:t>
                      </a:r>
                      <a:endParaRPr lang="en-US" sz="13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 on Sustainable Transport System: A Road to Development (Ministry of Road Transport and Bridges Road Transport and Highways Division)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Cross-Border Road Network Improvement Project</a:t>
                      </a:r>
                      <a:endParaRPr lang="en-US" sz="13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Dhaka Chittagong Expressway Project on PPP Basis</a:t>
                      </a:r>
                      <a:endParaRPr lang="en-US" sz="13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Coastal Expressway from </a:t>
                      </a:r>
                      <a:r>
                        <a:rPr lang="en-US" sz="1300" b="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Shitakunda</a:t>
                      </a: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via Chittagong to Cox’ Bazar</a:t>
                      </a:r>
                      <a:endParaRPr lang="en-US" sz="13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 of CDR International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Indo-Bangla </a:t>
                      </a:r>
                      <a:r>
                        <a:rPr lang="en-US" sz="1300" b="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Maitree</a:t>
                      </a: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b="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 from </a:t>
                      </a:r>
                      <a:r>
                        <a:rPr lang="en-US" sz="1300" b="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Sabroom</a:t>
                      </a: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en-US" sz="1300" b="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Ramgarh</a:t>
                      </a:r>
                      <a:endParaRPr lang="en-US" sz="13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Dhaka Tribune, Published on October 11, 2017 at 01:56 pm, </a:t>
                      </a:r>
                      <a:r>
                        <a:rPr lang="en-US" sz="13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en-US" sz="130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Shilajit</a:t>
                      </a:r>
                      <a:r>
                        <a:rPr lang="en-US" sz="13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</a:t>
                      </a:r>
                      <a:r>
                        <a:rPr lang="en-US" sz="13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Bhowmic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Ramgarh</a:t>
                      </a:r>
                      <a:r>
                        <a:rPr lang="en-US" sz="1300" b="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Land </a:t>
                      </a: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</a:t>
                      </a:r>
                      <a:endParaRPr lang="en-US" sz="13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Bangladesh Land Port Authority (BLPA) 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Sitakunda</a:t>
                      </a: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1300" b="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Mirsharai Sea </a:t>
                      </a: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</a:t>
                      </a:r>
                      <a:endParaRPr lang="en-US" sz="13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Chittagong Port Authority 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Bay Container Terminal</a:t>
                      </a:r>
                      <a:endParaRPr lang="en-US" sz="13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Daily Star and the Strategic Masterplan for Chittagong Port (ADB)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Construction of </a:t>
                      </a:r>
                      <a:r>
                        <a:rPr lang="en-US" sz="1300" b="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Double Line between </a:t>
                      </a:r>
                      <a:r>
                        <a:rPr lang="en-US" sz="1300" b="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Laksham-Chinki</a:t>
                      </a: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b="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Ashtana</a:t>
                      </a: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Mirsharai (JICA funded)-</a:t>
                      </a:r>
                      <a:r>
                        <a:rPr lang="en-US" sz="1300" b="0" i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  <a:endParaRPr lang="en-US" sz="1300" b="0" i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3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Master Plan, Bangladesh Railway Authority 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0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Modernization of 11 </a:t>
                      </a:r>
                      <a:r>
                        <a:rPr lang="en-US" sz="1300" b="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Station’s Signaling System in </a:t>
                      </a: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 </a:t>
                      </a:r>
                      <a:r>
                        <a:rPr lang="en-US" sz="1300" b="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Chinki</a:t>
                      </a:r>
                      <a:r>
                        <a:rPr lang="en-US" sz="13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Astana, Mirsharai-Chittagong (EDCF)-</a:t>
                      </a:r>
                      <a:r>
                        <a:rPr lang="en-US" sz="1300" b="0" i="1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  <a:r>
                        <a:rPr lang="en-US" sz="1300" b="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3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2D1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38384"/>
              </p:ext>
            </p:extLst>
          </p:nvPr>
        </p:nvGraphicFramePr>
        <p:xfrm>
          <a:off x="4220537" y="1196053"/>
          <a:ext cx="3646925" cy="4724400"/>
        </p:xfrm>
        <a:graphic>
          <a:graphicData uri="http://schemas.openxmlformats.org/drawingml/2006/table">
            <a:tbl>
              <a:tblPr firstRow="1" bandRow="1"/>
              <a:tblGrid>
                <a:gridCol w="199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</a:t>
                      </a:r>
                      <a:endParaRPr lang="en-US" sz="1300" b="1" i="1" kern="1200" dirty="0">
                        <a:solidFill>
                          <a:srgbClr val="632423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625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  <a:endParaRPr lang="en-US" sz="1300" b="1" i="1" kern="1200" dirty="0">
                        <a:solidFill>
                          <a:srgbClr val="632423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62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300" kern="12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Existing road network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300" kern="12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Growth center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300" kern="12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Rural market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300" kern="12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Administrative boundary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300" kern="1200" noProof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Upazila</a:t>
                      </a:r>
                      <a:r>
                        <a:rPr lang="en-US" sz="1300" kern="12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union headquarters </a:t>
                      </a:r>
                      <a:endParaRPr lang="en-US" sz="1300" kern="1200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8E6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 Government Engineering Department (LGED), Bangladesh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8E6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300" b="1" u="sng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Statistics: Present Activities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8E6A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8E6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3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Population; 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3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Education;</a:t>
                      </a:r>
                      <a:r>
                        <a:rPr lang="en-US" sz="1300" kern="12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3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Employment Status; Household structure, Sanitation facilities and Drinking water facilities; Health; 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3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Commercial Activities; Transportation Facilities;</a:t>
                      </a:r>
                      <a:r>
                        <a:rPr lang="en-US" sz="1300" kern="12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 Power Supply Situation and Telecommunication at Mirsharai</a:t>
                      </a:r>
                      <a:endParaRPr lang="en-US" sz="130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8E6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 panose="02060603020205020403"/>
                        </a:defRPr>
                      </a:lvl9pPr>
                    </a:lstStyle>
                    <a:p>
                      <a:pPr marL="171450" marR="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Bangladesh Bureau of Statistics (BBS), </a:t>
                      </a:r>
                    </a:p>
                    <a:p>
                      <a:pPr marL="171450" marR="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300" kern="12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Feasibility Study Report for Mirsharai Economic Zone, Bangladesh Economic Zones Authority (BEZA)</a:t>
                      </a:r>
                    </a:p>
                    <a:p>
                      <a:pPr marL="171450" marR="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8E6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4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125414"/>
            <a:ext cx="10058400" cy="8852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/>
              <a:t>Traffic Count </a:t>
            </a:r>
            <a:r>
              <a:rPr lang="en-US" sz="4000" b="1" dirty="0" smtClean="0"/>
              <a:t>&amp; OD Survey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776065" y="1395583"/>
            <a:ext cx="38147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10 locations each for Origin-</a:t>
            </a:r>
            <a:r>
              <a:rPr lang="en-US" dirty="0" err="1" smtClean="0">
                <a:cs typeface="Arial" panose="020B0604020202020204" pitchFamily="34" charset="0"/>
              </a:rPr>
              <a:t>Desination</a:t>
            </a:r>
            <a:r>
              <a:rPr lang="en-US" dirty="0" smtClean="0">
                <a:cs typeface="Arial" panose="020B0604020202020204" pitchFamily="34" charset="0"/>
              </a:rPr>
              <a:t> and Vehicle Count Survey Locations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6509" y="1412713"/>
            <a:ext cx="2680723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Site-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01: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Baraiyarhat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Intersection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  <a:p>
            <a:pPr fontAlgn="ctr">
              <a:lnSpc>
                <a:spcPct val="150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Site- 02: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Baraiyarhat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Rail Crossing </a:t>
            </a:r>
          </a:p>
          <a:p>
            <a:pPr fontAlgn="ctr">
              <a:lnSpc>
                <a:spcPct val="150000"/>
              </a:lnSpc>
            </a:pPr>
            <a:r>
              <a:rPr lang="en-US" sz="1200" dirty="0"/>
              <a:t>Site- 03: </a:t>
            </a:r>
            <a:r>
              <a:rPr lang="en-US" sz="1200" dirty="0" err="1"/>
              <a:t>Shantir</a:t>
            </a:r>
            <a:r>
              <a:rPr lang="en-US" sz="1200" dirty="0"/>
              <a:t> Hat Road </a:t>
            </a:r>
            <a:endParaRPr lang="en-US" sz="1200" dirty="0" smtClean="0"/>
          </a:p>
          <a:p>
            <a:pPr fontAlgn="ctr">
              <a:lnSpc>
                <a:spcPct val="150000"/>
              </a:lnSpc>
            </a:pPr>
            <a:r>
              <a:rPr lang="en-US" sz="1200" dirty="0" smtClean="0"/>
              <a:t>Site- </a:t>
            </a:r>
            <a:r>
              <a:rPr lang="en-US" sz="1200" dirty="0"/>
              <a:t>04: </a:t>
            </a:r>
            <a:r>
              <a:rPr lang="en-US" sz="1200" dirty="0" err="1"/>
              <a:t>Muhuri</a:t>
            </a:r>
            <a:r>
              <a:rPr lang="en-US" sz="1200" dirty="0"/>
              <a:t> Project Road</a:t>
            </a:r>
          </a:p>
          <a:p>
            <a:pPr fontAlgn="ctr">
              <a:lnSpc>
                <a:spcPct val="150000"/>
              </a:lnSpc>
            </a:pPr>
            <a:r>
              <a:rPr lang="en-US" sz="1200" dirty="0" smtClean="0"/>
              <a:t>Site- </a:t>
            </a:r>
            <a:r>
              <a:rPr lang="en-US" sz="1200" dirty="0"/>
              <a:t>05: Thakur </a:t>
            </a:r>
            <a:r>
              <a:rPr lang="en-US" sz="1200" dirty="0" err="1"/>
              <a:t>Dighi</a:t>
            </a:r>
            <a:r>
              <a:rPr lang="en-US" sz="1200" dirty="0"/>
              <a:t> Bazar</a:t>
            </a:r>
          </a:p>
          <a:p>
            <a:pPr fontAlgn="ctr">
              <a:lnSpc>
                <a:spcPct val="150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Site- 06: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Fatikchhari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Road</a:t>
            </a:r>
          </a:p>
          <a:p>
            <a:pPr fontAlgn="ctr">
              <a:lnSpc>
                <a:spcPct val="150000"/>
              </a:lnSpc>
            </a:pPr>
            <a:r>
              <a:rPr lang="en-US" sz="1200" dirty="0" smtClean="0"/>
              <a:t>Site- </a:t>
            </a:r>
            <a:r>
              <a:rPr lang="en-US" sz="1200" dirty="0"/>
              <a:t>07: Mirsharai </a:t>
            </a:r>
            <a:r>
              <a:rPr lang="en-US" sz="1200" dirty="0" err="1" smtClean="0"/>
              <a:t>Paurashava</a:t>
            </a:r>
            <a:endParaRPr lang="en-US" sz="1200" dirty="0"/>
          </a:p>
          <a:p>
            <a:pPr fontAlgn="ctr">
              <a:lnSpc>
                <a:spcPct val="150000"/>
              </a:lnSpc>
            </a:pPr>
            <a:r>
              <a:rPr lang="en-US" sz="1200" dirty="0" smtClean="0"/>
              <a:t>Site- </a:t>
            </a:r>
            <a:r>
              <a:rPr lang="en-US" sz="1200" dirty="0"/>
              <a:t>08: Bara </a:t>
            </a:r>
            <a:r>
              <a:rPr lang="en-US" sz="1200" dirty="0" err="1"/>
              <a:t>Takiya</a:t>
            </a:r>
            <a:r>
              <a:rPr lang="en-US" sz="1200" dirty="0"/>
              <a:t> Bazar (</a:t>
            </a:r>
            <a:r>
              <a:rPr lang="en-US" sz="1200" dirty="0" smtClean="0"/>
              <a:t>EZ Access)</a:t>
            </a:r>
            <a:endParaRPr lang="en-US" sz="1200" dirty="0"/>
          </a:p>
          <a:p>
            <a:pPr fontAlgn="ctr">
              <a:lnSpc>
                <a:spcPct val="150000"/>
              </a:lnSpc>
            </a:pPr>
            <a:r>
              <a:rPr lang="en-US" sz="1200" dirty="0" smtClean="0"/>
              <a:t>Site- </a:t>
            </a:r>
            <a:r>
              <a:rPr lang="en-US" sz="1200" dirty="0"/>
              <a:t>09: Sarkar </a:t>
            </a:r>
            <a:r>
              <a:rPr lang="en-US" sz="1200" dirty="0" smtClean="0"/>
              <a:t>Hat</a:t>
            </a:r>
            <a:endParaRPr lang="en-US" sz="1200" dirty="0"/>
          </a:p>
          <a:p>
            <a:pPr fontAlgn="ctr">
              <a:lnSpc>
                <a:spcPct val="150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Site- 10: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Boro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Darogar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Hat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735" y="0"/>
            <a:ext cx="4460341" cy="6309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6065" y="2124685"/>
            <a:ext cx="3814787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cs typeface="Arial" panose="020B0604020202020204" pitchFamily="34" charset="0"/>
              </a:rPr>
              <a:t>4 External Stations</a:t>
            </a:r>
            <a:r>
              <a:rPr lang="en-US" dirty="0" smtClean="0">
                <a:cs typeface="Arial" panose="020B0604020202020204" pitchFamily="34" charset="0"/>
              </a:rPr>
              <a:t>:</a:t>
            </a:r>
          </a:p>
          <a:p>
            <a:r>
              <a:rPr lang="en-US" sz="1600" i="1" dirty="0" smtClean="0">
                <a:cs typeface="Arial" panose="020B0604020202020204" pitchFamily="34" charset="0"/>
              </a:rPr>
              <a:t>Where external traffic is surveyed </a:t>
            </a:r>
            <a:endParaRPr lang="en-US" sz="1600" i="1" dirty="0">
              <a:cs typeface="Arial" panose="020B0604020202020204" pitchFamily="34" charset="0"/>
            </a:endParaRPr>
          </a:p>
          <a:p>
            <a:r>
              <a:rPr lang="en-US" b="1" dirty="0" smtClean="0">
                <a:cs typeface="Arial" panose="020B0604020202020204" pitchFamily="34" charset="0"/>
              </a:rPr>
              <a:t>6 Internal Stations</a:t>
            </a:r>
            <a:r>
              <a:rPr lang="en-US" dirty="0" smtClean="0">
                <a:cs typeface="Arial" panose="020B0604020202020204" pitchFamily="34" charset="0"/>
              </a:rPr>
              <a:t>:</a:t>
            </a:r>
          </a:p>
          <a:p>
            <a:r>
              <a:rPr lang="en-US" sz="1600" i="1" dirty="0">
                <a:cs typeface="Arial" panose="020B0604020202020204" pitchFamily="34" charset="0"/>
              </a:rPr>
              <a:t>Where </a:t>
            </a:r>
            <a:r>
              <a:rPr lang="en-US" sz="1600" i="1" dirty="0" smtClean="0">
                <a:cs typeface="Arial" panose="020B0604020202020204" pitchFamily="34" charset="0"/>
              </a:rPr>
              <a:t>internal </a:t>
            </a:r>
            <a:r>
              <a:rPr lang="en-US" sz="1600" i="1" dirty="0">
                <a:cs typeface="Arial" panose="020B0604020202020204" pitchFamily="34" charset="0"/>
              </a:rPr>
              <a:t>traffic is surveyed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76065" y="3346229"/>
            <a:ext cx="3814787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Method of Survey:</a:t>
            </a:r>
          </a:p>
          <a:p>
            <a:r>
              <a:rPr lang="en-US" sz="1600" b="1" dirty="0" smtClean="0">
                <a:cs typeface="Arial" panose="020B0604020202020204" pitchFamily="34" charset="0"/>
              </a:rPr>
              <a:t>Video Data Count </a:t>
            </a:r>
            <a:r>
              <a:rPr lang="en-US" sz="1600" dirty="0" smtClean="0">
                <a:cs typeface="Arial" panose="020B0604020202020204" pitchFamily="34" charset="0"/>
              </a:rPr>
              <a:t>for Traffic Count Survey</a:t>
            </a:r>
          </a:p>
          <a:p>
            <a:r>
              <a:rPr lang="en-US" sz="1600" dirty="0" smtClean="0">
                <a:cs typeface="Arial" panose="020B0604020202020204" pitchFamily="34" charset="0"/>
              </a:rPr>
              <a:t>and</a:t>
            </a:r>
          </a:p>
          <a:p>
            <a:r>
              <a:rPr lang="en-US" sz="1600" b="1" dirty="0" smtClean="0">
                <a:cs typeface="Arial" panose="020B0604020202020204" pitchFamily="34" charset="0"/>
              </a:rPr>
              <a:t>Roadside Interview </a:t>
            </a:r>
            <a:r>
              <a:rPr lang="en-US" sz="1600" dirty="0" smtClean="0">
                <a:cs typeface="Arial" panose="020B0604020202020204" pitchFamily="34" charset="0"/>
              </a:rPr>
              <a:t>for O-D Survey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763" y="996266"/>
            <a:ext cx="38147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Surveys in Mirsharai: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63" y="4536996"/>
            <a:ext cx="38147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Survey outside Mirsharai: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6064" y="4954095"/>
            <a:ext cx="3814787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Type of Survey: </a:t>
            </a:r>
            <a:r>
              <a:rPr lang="en-US" i="1" dirty="0">
                <a:cs typeface="Arial" panose="020B0604020202020204" pitchFamily="34" charset="0"/>
              </a:rPr>
              <a:t>Video Data Count </a:t>
            </a:r>
            <a:r>
              <a:rPr lang="en-US" dirty="0">
                <a:cs typeface="Arial" panose="020B0604020202020204" pitchFamily="34" charset="0"/>
              </a:rPr>
              <a:t>for </a:t>
            </a:r>
            <a:r>
              <a:rPr lang="en-US" dirty="0" smtClean="0">
                <a:cs typeface="Arial" panose="020B0604020202020204" pitchFamily="34" charset="0"/>
              </a:rPr>
              <a:t>Pedestrian and Vehicular Traffic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Location: Dhaka EPZ</a:t>
            </a:r>
          </a:p>
          <a:p>
            <a:r>
              <a:rPr lang="en-US" dirty="0" smtClean="0">
                <a:cs typeface="Arial" panose="020B0604020202020204" pitchFamily="34" charset="0"/>
              </a:rPr>
              <a:t>Stations: 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959" y="1226096"/>
            <a:ext cx="3814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Instruments Used</a:t>
            </a:r>
            <a:endParaRPr lang="en-US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67" y="1737615"/>
            <a:ext cx="3413093" cy="1920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67" b="6388"/>
          <a:stretch/>
        </p:blipFill>
        <p:spPr>
          <a:xfrm>
            <a:off x="1613809" y="4149134"/>
            <a:ext cx="2468880" cy="2141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6067" y="3704821"/>
            <a:ext cx="242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EKEN </a:t>
            </a:r>
            <a:r>
              <a:rPr lang="en-US" sz="1600" dirty="0"/>
              <a:t>4K </a:t>
            </a:r>
            <a:r>
              <a:rPr lang="en-US" sz="1600" dirty="0" smtClean="0"/>
              <a:t>H9R camera</a:t>
            </a:r>
          </a:p>
          <a:p>
            <a:r>
              <a:rPr lang="en-US" sz="1600" dirty="0" smtClean="0"/>
              <a:t>For 170 </a:t>
            </a:r>
            <a:r>
              <a:rPr lang="en-US" sz="1600" dirty="0" err="1" smtClean="0"/>
              <a:t>deg</a:t>
            </a:r>
            <a:r>
              <a:rPr lang="en-US" sz="1600" dirty="0" smtClean="0"/>
              <a:t> wide-angel shooting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383506" y="773969"/>
            <a:ext cx="3814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Survey Activity</a:t>
            </a:r>
            <a:endParaRPr lang="en-US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879" y="3484258"/>
            <a:ext cx="2804160" cy="210312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125414"/>
            <a:ext cx="10058400" cy="885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 smtClean="0"/>
              <a:t>Traffic Count &amp; OD Survey (Mirsharai)</a:t>
            </a:r>
            <a:endParaRPr lang="en-US" sz="4000" b="1" dirty="0"/>
          </a:p>
        </p:txBody>
      </p:sp>
      <p:sp>
        <p:nvSpPr>
          <p:cNvPr id="17" name="Rectangle 16"/>
          <p:cNvSpPr/>
          <p:nvPr/>
        </p:nvSpPr>
        <p:spPr>
          <a:xfrm>
            <a:off x="4653879" y="5507784"/>
            <a:ext cx="2993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Consultants’ Supervisors,</a:t>
            </a:r>
          </a:p>
          <a:p>
            <a:r>
              <a:rPr lang="en-US" sz="1600" dirty="0" smtClean="0"/>
              <a:t>Traffic Field Personnel and Surveyors (USAM)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353" y="1226096"/>
            <a:ext cx="3250455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331" y="1943104"/>
            <a:ext cx="1950720" cy="1463040"/>
          </a:xfrm>
          <a:prstGeom prst="rect">
            <a:avLst/>
          </a:prstGeom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8169498" y="3484258"/>
            <a:ext cx="3734187" cy="2560320"/>
            <a:chOff x="5158854" y="1787856"/>
            <a:chExt cx="6934918" cy="475488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67" t="1105" r="2635" b="2326"/>
            <a:stretch/>
          </p:blipFill>
          <p:spPr>
            <a:xfrm>
              <a:off x="5158854" y="1787856"/>
              <a:ext cx="6934918" cy="4754880"/>
            </a:xfrm>
            <a:prstGeom prst="rect">
              <a:avLst/>
            </a:prstGeom>
          </p:spPr>
        </p:pic>
        <p:sp>
          <p:nvSpPr>
            <p:cNvPr id="21" name="Down Arrow 20"/>
            <p:cNvSpPr/>
            <p:nvPr/>
          </p:nvSpPr>
          <p:spPr>
            <a:xfrm>
              <a:off x="7241458" y="2153265"/>
              <a:ext cx="250722" cy="324465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9797841" y="4901379"/>
              <a:ext cx="250722" cy="324465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776067" y="5407322"/>
            <a:ext cx="1938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Apollo 650VA UPS for continuous power backup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108" y="1226096"/>
            <a:ext cx="2438400" cy="18288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731465" y="5982889"/>
            <a:ext cx="27082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Survey Locations at Dhaka EPZ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2483" y="1074146"/>
            <a:ext cx="3814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Survey Activity</a:t>
            </a:r>
            <a:endParaRPr lang="en-US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125414"/>
            <a:ext cx="10058400" cy="885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Traffic Count (Dhaka EPZ)</a:t>
            </a:r>
            <a:endParaRPr lang="en-US" sz="40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" r="4651"/>
          <a:stretch/>
        </p:blipFill>
        <p:spPr bwMode="auto">
          <a:xfrm>
            <a:off x="217431" y="1604086"/>
            <a:ext cx="4297074" cy="2286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700"/>
          <a:stretch/>
        </p:blipFill>
        <p:spPr bwMode="auto">
          <a:xfrm>
            <a:off x="4632395" y="1612684"/>
            <a:ext cx="3374468" cy="21031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754" y="1643414"/>
            <a:ext cx="3851276" cy="2011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9" r="5583"/>
          <a:stretch/>
        </p:blipFill>
        <p:spPr bwMode="auto">
          <a:xfrm>
            <a:off x="8593747" y="4021416"/>
            <a:ext cx="3386444" cy="21031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50" y="4004926"/>
            <a:ext cx="4333608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326" y="4021416"/>
            <a:ext cx="3749253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50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125413"/>
            <a:ext cx="5246688" cy="8778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Travel Time Survey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684" y="0"/>
            <a:ext cx="4776215" cy="6309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4904" y="1297858"/>
            <a:ext cx="590832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Average Speed Method: </a:t>
            </a:r>
            <a:endParaRPr lang="en-US" sz="2400" b="1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this method the driver is instructed to travel at a speed that is judge to the representative of the speed of all traffic at the time</a:t>
            </a:r>
            <a:r>
              <a:rPr lang="en-US" sz="20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904" y="2977411"/>
            <a:ext cx="5908328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No. of Routes: </a:t>
            </a:r>
          </a:p>
          <a:p>
            <a:r>
              <a:rPr lang="en-US" sz="2000" dirty="0" smtClean="0"/>
              <a:t>7 selected routes (map)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058" y="4041410"/>
            <a:ext cx="24384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4904" y="5039213"/>
            <a:ext cx="3480619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Vehicle </a:t>
            </a:r>
            <a:r>
              <a:rPr lang="en-US" sz="2400" b="1" dirty="0"/>
              <a:t>used:</a:t>
            </a:r>
          </a:p>
          <a:p>
            <a:r>
              <a:rPr lang="en-US" sz="2400" dirty="0"/>
              <a:t>Toyota </a:t>
            </a:r>
            <a:r>
              <a:rPr lang="en-US" sz="2400" dirty="0" smtClean="0"/>
              <a:t>NOAH model 2003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9588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Household Survey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223949" y="1115704"/>
            <a:ext cx="636857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Sample Size: </a:t>
            </a:r>
            <a:r>
              <a:rPr lang="en-US" sz="2000" dirty="0" smtClean="0"/>
              <a:t>Minimum 30 from each Union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23948" y="4781210"/>
            <a:ext cx="6368579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Special Features: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Comprehensive Questionnaire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GPS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Equi</a:t>
            </a:r>
            <a:r>
              <a:rPr lang="en-US" sz="2000" dirty="0" smtClean="0"/>
              <a:t>-distribution of samples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223949" y="1809684"/>
            <a:ext cx="6368579" cy="273921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Sampling Criteria:</a:t>
            </a:r>
            <a:endParaRPr lang="en-US" sz="2000" b="1" dirty="0" smtClean="0"/>
          </a:p>
          <a:p>
            <a:pPr algn="r"/>
            <a:r>
              <a:rPr lang="en-US" sz="2000" b="1" dirty="0" smtClean="0"/>
              <a:t>Income Category:</a:t>
            </a:r>
          </a:p>
          <a:p>
            <a:pPr algn="r"/>
            <a:r>
              <a:rPr lang="en-US" dirty="0" smtClean="0"/>
              <a:t>Low Income (below 15,000 </a:t>
            </a:r>
            <a:r>
              <a:rPr lang="en-US" dirty="0" err="1" smtClean="0"/>
              <a:t>tk</a:t>
            </a:r>
            <a:r>
              <a:rPr lang="en-US" dirty="0" smtClean="0"/>
              <a:t>)</a:t>
            </a:r>
          </a:p>
          <a:p>
            <a:pPr algn="r"/>
            <a:r>
              <a:rPr lang="en-US" dirty="0" smtClean="0"/>
              <a:t>Middle Income</a:t>
            </a:r>
            <a:r>
              <a:rPr lang="en-US" dirty="0"/>
              <a:t> </a:t>
            </a:r>
            <a:r>
              <a:rPr lang="en-US" dirty="0" smtClean="0"/>
              <a:t>(15,000-30,000 </a:t>
            </a:r>
            <a:r>
              <a:rPr lang="en-US" dirty="0" err="1" smtClean="0"/>
              <a:t>tk</a:t>
            </a:r>
            <a:r>
              <a:rPr lang="en-US" dirty="0"/>
              <a:t>)</a:t>
            </a:r>
            <a:endParaRPr lang="en-US" dirty="0" smtClean="0"/>
          </a:p>
          <a:p>
            <a:pPr algn="r"/>
            <a:r>
              <a:rPr lang="en-US" dirty="0"/>
              <a:t>High </a:t>
            </a:r>
            <a:r>
              <a:rPr lang="en-US" dirty="0" smtClean="0"/>
              <a:t>Income (above 30,000 </a:t>
            </a:r>
            <a:r>
              <a:rPr lang="en-US" dirty="0" err="1"/>
              <a:t>tk</a:t>
            </a:r>
            <a:r>
              <a:rPr lang="en-US" dirty="0"/>
              <a:t>)</a:t>
            </a:r>
          </a:p>
          <a:p>
            <a:r>
              <a:rPr lang="en-US" sz="2000" b="1" dirty="0" smtClean="0"/>
              <a:t>Household Size:</a:t>
            </a:r>
          </a:p>
          <a:p>
            <a:r>
              <a:rPr lang="en-US" dirty="0" smtClean="0"/>
              <a:t>Below or equal 3</a:t>
            </a:r>
          </a:p>
          <a:p>
            <a:r>
              <a:rPr lang="en-US" dirty="0" smtClean="0"/>
              <a:t>4-5</a:t>
            </a:r>
          </a:p>
          <a:p>
            <a:r>
              <a:rPr lang="en-US" dirty="0" smtClean="0"/>
              <a:t>Above 5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442" y="0"/>
            <a:ext cx="4525349" cy="6400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9588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Household Survey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-61459" y="2188667"/>
            <a:ext cx="1621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Household survey in </a:t>
            </a:r>
            <a:r>
              <a:rPr lang="en-US" dirty="0" err="1" smtClean="0"/>
              <a:t>Karerhat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24040" y="927427"/>
            <a:ext cx="1838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Household survey in </a:t>
            </a:r>
            <a:r>
              <a:rPr lang="en-US" dirty="0" err="1" smtClean="0"/>
              <a:t>Dhum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5915" y="4186436"/>
            <a:ext cx="1360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Household survey in </a:t>
            </a:r>
            <a:r>
              <a:rPr lang="en-US" dirty="0" err="1" smtClean="0"/>
              <a:t>Hinguli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01160" y="5726318"/>
            <a:ext cx="4033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Household survey in </a:t>
            </a:r>
            <a:r>
              <a:rPr lang="en-US" dirty="0" err="1" smtClean="0"/>
              <a:t>Zorawargonj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078773" y="3751672"/>
            <a:ext cx="3109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Household survey in </a:t>
            </a:r>
            <a:r>
              <a:rPr lang="en-US" sz="1600" dirty="0" err="1" smtClean="0"/>
              <a:t>Osmanpur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17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109" y="1469371"/>
            <a:ext cx="3419374" cy="19202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752" y="3792058"/>
            <a:ext cx="2804160" cy="21031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710" y="1107015"/>
            <a:ext cx="2804381" cy="21031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737" y="3594953"/>
            <a:ext cx="2804609" cy="21031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318" y="1657126"/>
            <a:ext cx="2804381" cy="2103120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322"/>
          <a:stretch/>
        </p:blipFill>
        <p:spPr bwMode="auto">
          <a:xfrm>
            <a:off x="7920091" y="4253381"/>
            <a:ext cx="2660015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658524" y="4484121"/>
            <a:ext cx="1360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Household survey in </a:t>
            </a:r>
            <a:r>
              <a:rPr lang="en-US" dirty="0" smtClean="0"/>
              <a:t>Durgapur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788" y="3546673"/>
            <a:ext cx="2712841" cy="20116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59760" y="3947224"/>
            <a:ext cx="1621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Household survey in </a:t>
            </a:r>
            <a:r>
              <a:rPr lang="en-US" dirty="0" err="1" smtClean="0"/>
              <a:t>Ichhakhali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835" y="3546673"/>
            <a:ext cx="2712841" cy="2011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63084" y="3990544"/>
            <a:ext cx="1714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Household survey in </a:t>
            </a:r>
            <a:r>
              <a:rPr lang="en-US" dirty="0" err="1" smtClean="0"/>
              <a:t>Mirsharai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667" y="1246921"/>
            <a:ext cx="2682240" cy="20116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847966" y="1470338"/>
            <a:ext cx="1621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Household survey in </a:t>
            </a:r>
            <a:r>
              <a:rPr lang="en-US" dirty="0" err="1" smtClean="0"/>
              <a:t>Mithanala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677" y="3583172"/>
            <a:ext cx="2682240" cy="20116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743036" y="3990544"/>
            <a:ext cx="1621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Household survey in </a:t>
            </a:r>
            <a:r>
              <a:rPr lang="en-US" dirty="0" err="1" smtClean="0"/>
              <a:t>Khaiyachhara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92" y="1218726"/>
            <a:ext cx="2681575" cy="20116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226736" y="1470338"/>
            <a:ext cx="1621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Household survey in </a:t>
            </a:r>
            <a:r>
              <a:rPr lang="en-US" dirty="0" err="1" smtClean="0"/>
              <a:t>Wahedpur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529" y="1246921"/>
            <a:ext cx="2681575" cy="20116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24065" y="1470338"/>
            <a:ext cx="1621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Household survey in </a:t>
            </a:r>
            <a:r>
              <a:rPr lang="en-US" dirty="0" err="1" smtClean="0"/>
              <a:t>Haitkandi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-74951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smtClean="0"/>
              <a:t>Household Survey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789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61870"/>
            <a:ext cx="5264150" cy="938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Stakeholder Interview</a:t>
            </a:r>
            <a:endParaRPr lang="en-US" sz="4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845879"/>
              </p:ext>
            </p:extLst>
          </p:nvPr>
        </p:nvGraphicFramePr>
        <p:xfrm>
          <a:off x="889023" y="1018189"/>
          <a:ext cx="8273084" cy="528562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50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2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Sl.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Stakeholder Organization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Name &amp; Designation of the</a:t>
                      </a:r>
                    </a:p>
                    <a:p>
                      <a:pPr algn="l"/>
                      <a:r>
                        <a:rPr lang="en-US" sz="1300" dirty="0" smtClean="0"/>
                        <a:t>Representative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Date of Meeting/</a:t>
                      </a:r>
                    </a:p>
                    <a:p>
                      <a:pPr algn="l"/>
                      <a:r>
                        <a:rPr lang="en-US" sz="1300" dirty="0" smtClean="0"/>
                        <a:t>Interview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225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1.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USAM (University Students Association of </a:t>
                      </a:r>
                      <a:r>
                        <a:rPr lang="en-US" sz="1300" dirty="0" err="1" smtClean="0"/>
                        <a:t>Mirsarai</a:t>
                      </a:r>
                      <a:r>
                        <a:rPr lang="en-US" sz="1300" dirty="0" smtClean="0"/>
                        <a:t>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Md. </a:t>
                      </a:r>
                      <a:r>
                        <a:rPr lang="en-US" sz="1300" dirty="0" err="1" smtClean="0"/>
                        <a:t>Nahid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Mahamood</a:t>
                      </a:r>
                      <a:r>
                        <a:rPr lang="en-US" sz="1300" dirty="0" smtClean="0"/>
                        <a:t>, Co-founder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November 25, 2017 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2.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Mirsharai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Pourashava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300" dirty="0" smtClean="0"/>
                        <a:t>Md. Gias Uddin, Hon. Mayor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November 25, 2017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3.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Mohamaya</a:t>
                      </a:r>
                      <a:r>
                        <a:rPr lang="en-US" sz="1300" dirty="0" smtClean="0"/>
                        <a:t> Eco Park Authorities 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Md. </a:t>
                      </a:r>
                      <a:r>
                        <a:rPr lang="en-US" sz="1300" dirty="0" err="1" smtClean="0"/>
                        <a:t>Gholam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Kabir</a:t>
                      </a:r>
                      <a:r>
                        <a:rPr lang="en-US" sz="1300" dirty="0" smtClean="0"/>
                        <a:t>, Forest Beat Officer, Forest Department Tour Operator, </a:t>
                      </a:r>
                      <a:r>
                        <a:rPr lang="en-US" sz="1300" dirty="0" err="1" smtClean="0"/>
                        <a:t>Mohamaya</a:t>
                      </a:r>
                      <a:r>
                        <a:rPr lang="en-US" sz="1300" dirty="0" smtClean="0"/>
                        <a:t> Eco Park Representatives of BWDB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November 26, 2017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4.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err="1" smtClean="0"/>
                        <a:t>Baroiyar</a:t>
                      </a:r>
                      <a:r>
                        <a:rPr lang="en-US" sz="1300" u="none" strike="noStrike" kern="1200" baseline="0" dirty="0" smtClean="0"/>
                        <a:t> Hat </a:t>
                      </a:r>
                      <a:r>
                        <a:rPr lang="en-US" sz="1300" u="none" strike="noStrike" kern="1200" baseline="0" dirty="0" err="1" smtClean="0"/>
                        <a:t>Pourashava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Mr. </a:t>
                      </a:r>
                      <a:r>
                        <a:rPr lang="en-US" sz="1300" u="none" strike="noStrike" kern="1200" baseline="0" dirty="0" err="1" smtClean="0"/>
                        <a:t>Foyz</a:t>
                      </a:r>
                      <a:r>
                        <a:rPr lang="en-US" sz="1300" u="none" strike="noStrike" kern="1200" baseline="0" dirty="0" smtClean="0"/>
                        <a:t> Ahmed, Secretary to Mayor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November 26, 2017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5.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Local People of </a:t>
                      </a:r>
                      <a:r>
                        <a:rPr lang="en-US" sz="1300" u="none" strike="noStrike" kern="1200" baseline="0" dirty="0" err="1" smtClean="0"/>
                        <a:t>Mirsharai</a:t>
                      </a:r>
                      <a:endParaRPr lang="en-US" sz="1300" u="none" strike="noStrike" kern="1200" baseline="0" dirty="0" smtClean="0"/>
                    </a:p>
                    <a:p>
                      <a:r>
                        <a:rPr lang="en-US" sz="1300" u="none" strike="noStrike" kern="1200" baseline="0" dirty="0" smtClean="0"/>
                        <a:t>(Tea Stall Meetings)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Individuals/ groups at different locations, </a:t>
                      </a:r>
                      <a:r>
                        <a:rPr lang="en-US" sz="1300" u="none" strike="noStrike" kern="1200" baseline="0" dirty="0" err="1" smtClean="0"/>
                        <a:t>Mirsharai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November 25-26, 2017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6.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err="1" smtClean="0"/>
                        <a:t>Baraiyarhat</a:t>
                      </a:r>
                      <a:r>
                        <a:rPr lang="en-US" sz="1300" u="none" strike="noStrike" kern="1200" baseline="0" dirty="0" smtClean="0"/>
                        <a:t> </a:t>
                      </a:r>
                      <a:r>
                        <a:rPr lang="en-US" sz="1300" u="none" strike="noStrike" kern="1200" baseline="0" dirty="0" err="1" smtClean="0"/>
                        <a:t>Pourashava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Md. </a:t>
                      </a:r>
                      <a:r>
                        <a:rPr lang="en-US" sz="1300" u="none" strike="noStrike" kern="1200" baseline="0" dirty="0" err="1" smtClean="0"/>
                        <a:t>Nizam</a:t>
                      </a:r>
                      <a:r>
                        <a:rPr lang="en-US" sz="1300" u="none" strike="noStrike" kern="1200" baseline="0" dirty="0" smtClean="0"/>
                        <a:t> Uddin, Hon. Mayor,</a:t>
                      </a:r>
                    </a:p>
                    <a:p>
                      <a:r>
                        <a:rPr lang="en-US" sz="1300" u="none" strike="noStrike" kern="1200" baseline="0" dirty="0" smtClean="0"/>
                        <a:t>Mr. </a:t>
                      </a:r>
                      <a:r>
                        <a:rPr lang="en-US" sz="1300" u="none" strike="noStrike" kern="1200" baseline="0" dirty="0" err="1" smtClean="0"/>
                        <a:t>Foyz</a:t>
                      </a:r>
                      <a:r>
                        <a:rPr lang="en-US" sz="1300" u="none" strike="noStrike" kern="1200" baseline="0" dirty="0" smtClean="0"/>
                        <a:t> Ahmed, Secretary to Mayor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January 10, 2018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7.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Local People of </a:t>
                      </a:r>
                      <a:r>
                        <a:rPr lang="en-US" sz="1300" u="none" strike="noStrike" kern="1200" baseline="0" dirty="0" err="1" smtClean="0"/>
                        <a:t>Mirsharai</a:t>
                      </a:r>
                      <a:endParaRPr lang="en-US" sz="1300" u="none" strike="noStrike" kern="1200" baseline="0" dirty="0" smtClean="0"/>
                    </a:p>
                    <a:p>
                      <a:r>
                        <a:rPr lang="en-US" sz="1300" u="none" strike="noStrike" kern="1200" baseline="0" dirty="0" smtClean="0"/>
                        <a:t>(Tea Stall Meetings)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Individuals/ groups at different locations,</a:t>
                      </a:r>
                    </a:p>
                    <a:p>
                      <a:r>
                        <a:rPr lang="en-US" sz="1300" u="none" strike="noStrike" kern="1200" baseline="0" dirty="0" err="1" smtClean="0"/>
                        <a:t>Mirsharai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Jan 06, 2018 to Jan</a:t>
                      </a:r>
                    </a:p>
                    <a:p>
                      <a:r>
                        <a:rPr lang="en-US" sz="1300" u="none" strike="noStrike" kern="1200" baseline="0" dirty="0" smtClean="0"/>
                        <a:t>12, 2018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8.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BEPZA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Md. </a:t>
                      </a:r>
                      <a:r>
                        <a:rPr lang="en-US" sz="1300" u="none" strike="noStrike" kern="1200" baseline="0" dirty="0" err="1" smtClean="0"/>
                        <a:t>Hafizur</a:t>
                      </a:r>
                      <a:r>
                        <a:rPr lang="en-US" sz="1300" u="none" strike="noStrike" kern="1200" baseline="0" dirty="0" smtClean="0"/>
                        <a:t> Rahman, G.M (MIS) and Project</a:t>
                      </a:r>
                    </a:p>
                    <a:p>
                      <a:r>
                        <a:rPr lang="en-US" sz="1300" u="none" strike="noStrike" kern="1200" baseline="0" dirty="0" smtClean="0"/>
                        <a:t>Director (NARI)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March 11, 2018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9.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BEZA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Md. Abdul </a:t>
                      </a:r>
                      <a:r>
                        <a:rPr lang="en-US" sz="1300" u="none" strike="noStrike" kern="1200" baseline="0" dirty="0" err="1" smtClean="0"/>
                        <a:t>Quader</a:t>
                      </a:r>
                      <a:r>
                        <a:rPr lang="en-US" sz="1300" u="none" strike="noStrike" kern="1200" baseline="0" dirty="0" smtClean="0"/>
                        <a:t> Khan, Consultant (BEZA)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u="none" strike="noStrike" kern="1200" baseline="0" dirty="0" smtClean="0"/>
                        <a:t>March 21, 2018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10.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BEZA Consultants (SHELTECH)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Mohammad </a:t>
                      </a:r>
                      <a:r>
                        <a:rPr lang="en-US" sz="1300" dirty="0" err="1" smtClean="0"/>
                        <a:t>Atikul</a:t>
                      </a:r>
                      <a:r>
                        <a:rPr lang="en-US" sz="1300" dirty="0" smtClean="0"/>
                        <a:t> Islam, Manager cum Planner</a:t>
                      </a:r>
                    </a:p>
                    <a:p>
                      <a:r>
                        <a:rPr lang="en-US" sz="1300" dirty="0" err="1" smtClean="0"/>
                        <a:t>Farzana</a:t>
                      </a:r>
                      <a:r>
                        <a:rPr lang="en-US" sz="1300" dirty="0" smtClean="0"/>
                        <a:t> </a:t>
                      </a:r>
                      <a:r>
                        <a:rPr lang="en-US" sz="1300" dirty="0" err="1" smtClean="0"/>
                        <a:t>Afroz</a:t>
                      </a:r>
                      <a:r>
                        <a:rPr lang="en-US" sz="1300" dirty="0" smtClean="0"/>
                        <a:t>, Junior Urban Planner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August 11, 2018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35" y="176213"/>
            <a:ext cx="24384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35" y="2319995"/>
            <a:ext cx="24384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35" y="4463778"/>
            <a:ext cx="2438400" cy="1828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Background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Objective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Traffic Surveys and Data Collection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Analyses and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Results </a:t>
            </a:r>
            <a:endParaRPr lang="en-US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Proposed Transportation Network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Travel Demand Model (CUBE 6.4.2)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600825" cy="111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Attraction Survey (8 Locations)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6758330" y="1618987"/>
            <a:ext cx="2767691" cy="32778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1" u="sng" dirty="0" smtClean="0"/>
              <a:t>Selected facilities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 smtClean="0"/>
              <a:t>Bazar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 smtClean="0"/>
              <a:t>Government office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 smtClean="0"/>
              <a:t>Private office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 smtClean="0"/>
              <a:t>Shopping complex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 smtClean="0"/>
              <a:t>Shops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 smtClean="0"/>
              <a:t>Hospitals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 smtClean="0"/>
              <a:t>Educational Institutions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2961753" y="1618987"/>
            <a:ext cx="3460096" cy="4054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n-US" sz="2000" b="1" u="sng" dirty="0" smtClean="0">
                <a:latin typeface="+mj-lt"/>
              </a:rPr>
              <a:t>Six Growth </a:t>
            </a:r>
            <a:r>
              <a:rPr lang="en-US" sz="2000" b="1" u="sng" dirty="0">
                <a:latin typeface="+mj-lt"/>
              </a:rPr>
              <a:t>centers</a:t>
            </a:r>
            <a:endParaRPr lang="en-US" sz="2000" dirty="0">
              <a:latin typeface="+mj-lt"/>
            </a:endParaRPr>
          </a:p>
          <a:p>
            <a:pPr marL="342900" indent="-342900" algn="just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Shantir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 Hat</a:t>
            </a:r>
          </a:p>
          <a:p>
            <a:pPr marL="342900" indent="-342900" algn="just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Abur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 Hat</a:t>
            </a:r>
          </a:p>
          <a:p>
            <a:pPr marL="342900" indent="-342900" algn="just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Baman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Sundar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darogar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 Hat</a:t>
            </a:r>
          </a:p>
          <a:p>
            <a:pPr marL="342900" indent="-342900" algn="just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Mirsharai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 Hat</a:t>
            </a:r>
          </a:p>
          <a:p>
            <a:pPr marL="342900" indent="-342900" algn="just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Hadi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 fakir Market</a:t>
            </a:r>
          </a:p>
          <a:p>
            <a:pPr marL="342900" indent="-342900" algn="just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Shaherkhali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Bhorer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 </a:t>
            </a:r>
            <a:r>
              <a:rPr lang="en-US" sz="2000" dirty="0" smtClean="0">
                <a:latin typeface="+mj-lt"/>
              </a:rPr>
              <a:t>Bazar</a:t>
            </a:r>
            <a:endParaRPr lang="en-US" sz="2000" b="1" u="sng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Vrinda"/>
            </a:endParaRPr>
          </a:p>
          <a:p>
            <a:pPr algn="just" fontAlgn="t">
              <a:lnSpc>
                <a:spcPct val="150000"/>
              </a:lnSpc>
              <a:spcAft>
                <a:spcPts val="300"/>
              </a:spcAft>
            </a:pPr>
            <a:r>
              <a:rPr lang="en-US" sz="2000" b="1" u="sng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Two </a:t>
            </a:r>
            <a:r>
              <a:rPr lang="en-US" sz="2000" b="1" u="sng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Paurashavas</a:t>
            </a:r>
            <a:endParaRPr lang="en-US" sz="2000" dirty="0">
              <a:latin typeface="+mj-lt"/>
            </a:endParaRPr>
          </a:p>
          <a:p>
            <a:pPr marL="342900" indent="-342900" algn="just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Mirsharai</a:t>
            </a:r>
            <a:endParaRPr lang="en-US" sz="2000" dirty="0">
              <a:latin typeface="+mj-lt"/>
            </a:endParaRPr>
          </a:p>
          <a:p>
            <a:pPr marL="342900" indent="-342900" algn="just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Vrinda"/>
              </a:rPr>
              <a:t>Baraiyarhat</a:t>
            </a:r>
            <a:endParaRPr lang="en-US" sz="2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Analyses and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808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1" dirty="0" smtClean="0"/>
              <a:t>Reconnaissance Survey: Results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4362394" y="4175563"/>
            <a:ext cx="329788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Public Transport Scenario: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Mainly used for long distance </a:t>
            </a:r>
            <a:r>
              <a:rPr lang="en-US" dirty="0" smtClean="0">
                <a:solidFill>
                  <a:schemeClr val="tx1"/>
                </a:solidFill>
              </a:rPr>
              <a:t>trips on National (N1) and Regional (R151) Highways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Other Public MUCM such as CNG, Auto-rickshaw/van ply on the internal roads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99042"/>
              </p:ext>
            </p:extLst>
          </p:nvPr>
        </p:nvGraphicFramePr>
        <p:xfrm>
          <a:off x="545847" y="1328183"/>
          <a:ext cx="3742519" cy="4909483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742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471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Congestion at Highways: </a:t>
                      </a:r>
                    </a:p>
                    <a:p>
                      <a:pPr marL="228600" marR="0" lvl="1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800" b="0" dirty="0">
                          <a:effectLst/>
                        </a:rPr>
                        <a:t>Encroached service roads</a:t>
                      </a:r>
                    </a:p>
                    <a:p>
                      <a:pPr marL="228600" marR="0" lvl="1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800" b="0" dirty="0">
                          <a:effectLst/>
                        </a:rPr>
                        <a:t>Uncontrolled parking</a:t>
                      </a:r>
                    </a:p>
                    <a:p>
                      <a:pPr marL="228600" marR="0" lvl="1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800" b="0" dirty="0">
                          <a:effectLst/>
                        </a:rPr>
                        <a:t>Lack of law enforcement</a:t>
                      </a:r>
                    </a:p>
                    <a:p>
                      <a:pPr marL="228600" marR="0" lvl="1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800" b="0" dirty="0">
                          <a:effectLst/>
                        </a:rPr>
                        <a:t>Heavy truck traffic during peak </a:t>
                      </a:r>
                      <a:r>
                        <a:rPr lang="en-US" sz="1800" b="0" dirty="0" smtClean="0">
                          <a:effectLst/>
                        </a:rPr>
                        <a:t>hours</a:t>
                      </a:r>
                    </a:p>
                    <a:p>
                      <a:pPr marL="228600" marR="0" lvl="1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Public Bus, </a:t>
                      </a:r>
                      <a:r>
                        <a:rPr lang="en-US" sz="1800" b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Leguna</a:t>
                      </a: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terminals</a:t>
                      </a:r>
                      <a:endParaRPr lang="en-US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459">
                <a:tc>
                  <a:txBody>
                    <a:bodyPr/>
                    <a:lstStyle/>
                    <a:p>
                      <a:pPr marL="0" marR="0" lvl="0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="0" dirty="0" smtClean="0">
                          <a:effectLst/>
                        </a:rPr>
                        <a:t>Co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ngestion at Local Roads:</a:t>
                      </a:r>
                    </a:p>
                    <a:p>
                      <a:pPr marL="228600" marR="0" lvl="1" indent="-1714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Narrow roads</a:t>
                      </a:r>
                    </a:p>
                    <a:p>
                      <a:pPr marL="228600" marR="0" lvl="1" indent="-1714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Uncontrolled parking</a:t>
                      </a:r>
                    </a:p>
                    <a:p>
                      <a:pPr marL="228600" marR="0" lvl="1" indent="-1714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Roadside bazars</a:t>
                      </a:r>
                    </a:p>
                    <a:p>
                      <a:pPr marL="228600" marR="0" lvl="1" indent="-1714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designated CNG Stands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6683">
                <a:tc>
                  <a:txBody>
                    <a:bodyPr/>
                    <a:lstStyle/>
                    <a:p>
                      <a:pPr marL="0" marR="0" lvl="0" indent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Problems:</a:t>
                      </a:r>
                    </a:p>
                    <a:p>
                      <a:pPr marL="228600" marR="0" lvl="1" indent="-1714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Narrow, zigzag local roads</a:t>
                      </a:r>
                    </a:p>
                    <a:p>
                      <a:pPr marL="228600" marR="0" lvl="1" indent="-1714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foot over-bridge use</a:t>
                      </a:r>
                    </a:p>
                    <a:p>
                      <a:pPr marL="228600" marR="0" lvl="1" indent="-1714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Vehicles taking wrong direction</a:t>
                      </a:r>
                    </a:p>
                    <a:p>
                      <a:pPr marL="228600" marR="0" lvl="1" indent="-1714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Insufficient public transport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45847" y="958850"/>
            <a:ext cx="374251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Existing Problems and Reasons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22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62393" y="1341914"/>
            <a:ext cx="3297881" cy="23698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Major Intersections with Highway: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Baraiyarhat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Chaitannerhat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Thakurdighi</a:t>
            </a:r>
            <a:r>
              <a:rPr lang="en-US" dirty="0" smtClean="0">
                <a:solidFill>
                  <a:schemeClr val="tx1"/>
                </a:solidFill>
              </a:rPr>
              <a:t> Bazar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Mirsharai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Bara </a:t>
            </a:r>
            <a:r>
              <a:rPr lang="en-US" dirty="0" err="1" smtClean="0">
                <a:solidFill>
                  <a:schemeClr val="tx1"/>
                </a:solidFill>
              </a:rPr>
              <a:t>Takiya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Sarkarhat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791200" y="0"/>
            <a:ext cx="6403351" cy="6309360"/>
            <a:chOff x="5791200" y="0"/>
            <a:chExt cx="6403351" cy="63093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4300" y="0"/>
              <a:ext cx="4460251" cy="630936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5924550" y="1581150"/>
              <a:ext cx="4248150" cy="5524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219825" y="2386970"/>
              <a:ext cx="4191000" cy="25950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456637" y="2660543"/>
              <a:ext cx="4099833" cy="36899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791200" y="2974998"/>
              <a:ext cx="4981575" cy="75086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857875" y="3247950"/>
              <a:ext cx="5143500" cy="90179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791200" y="3504354"/>
              <a:ext cx="5543550" cy="130577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99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895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smtClean="0"/>
              <a:t>Traffic Count and OD Survey: Results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577302" y="4511450"/>
            <a:ext cx="4271122" cy="16158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</a:rPr>
              <a:t>Peak Hour Vehicle Volume at: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National Highway (N1): 1000- 1250 </a:t>
            </a:r>
            <a:r>
              <a:rPr lang="en-US" dirty="0" err="1" smtClean="0">
                <a:solidFill>
                  <a:prstClr val="black"/>
                </a:solidFill>
              </a:rPr>
              <a:t>veh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Regional Highway (R151): 600- 700 </a:t>
            </a:r>
            <a:r>
              <a:rPr lang="en-US" dirty="0" err="1" smtClean="0">
                <a:solidFill>
                  <a:prstClr val="black"/>
                </a:solidFill>
              </a:rPr>
              <a:t>veh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prstClr val="black"/>
                </a:solidFill>
              </a:rPr>
              <a:t>Zila</a:t>
            </a:r>
            <a:r>
              <a:rPr lang="en-US" dirty="0" smtClean="0">
                <a:solidFill>
                  <a:prstClr val="black"/>
                </a:solidFill>
              </a:rPr>
              <a:t> Road (Z1021): 170- 184 </a:t>
            </a:r>
            <a:r>
              <a:rPr lang="en-US" dirty="0" err="1" smtClean="0">
                <a:solidFill>
                  <a:prstClr val="black"/>
                </a:solidFill>
              </a:rPr>
              <a:t>veh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en-US" dirty="0">
                <a:solidFill>
                  <a:prstClr val="black"/>
                </a:solidFill>
              </a:rPr>
              <a:t>	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prstClr val="black"/>
                </a:solidFill>
              </a:rPr>
              <a:t>Upazila</a:t>
            </a:r>
            <a:r>
              <a:rPr lang="en-US" dirty="0">
                <a:solidFill>
                  <a:prstClr val="black"/>
                </a:solidFill>
              </a:rPr>
              <a:t> Road: 200- 600 </a:t>
            </a:r>
            <a:r>
              <a:rPr lang="en-US" dirty="0" err="1">
                <a:solidFill>
                  <a:prstClr val="black"/>
                </a:solidFill>
              </a:rPr>
              <a:t>veh</a:t>
            </a:r>
            <a:r>
              <a:rPr lang="en-US" dirty="0">
                <a:solidFill>
                  <a:prstClr val="black"/>
                </a:solidFill>
              </a:rPr>
              <a:t>. 	</a:t>
            </a:r>
          </a:p>
        </p:txBody>
      </p:sp>
      <p:sp>
        <p:nvSpPr>
          <p:cNvPr id="4" name="Rectangle 3"/>
          <p:cNvSpPr/>
          <p:nvPr/>
        </p:nvSpPr>
        <p:spPr>
          <a:xfrm>
            <a:off x="577302" y="1264990"/>
            <a:ext cx="4271122" cy="31034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200"/>
              </a:spcAft>
            </a:pPr>
            <a:r>
              <a:rPr lang="en-US" b="1" dirty="0">
                <a:solidFill>
                  <a:prstClr val="black"/>
                </a:solidFill>
              </a:rPr>
              <a:t>From Roadside OD it is observed:</a:t>
            </a:r>
          </a:p>
          <a:p>
            <a:pPr marL="285750" indent="-285750" algn="just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National </a:t>
            </a:r>
            <a:r>
              <a:rPr lang="en-US" dirty="0" smtClean="0">
                <a:solidFill>
                  <a:prstClr val="black"/>
                </a:solidFill>
              </a:rPr>
              <a:t>Highway: mainly </a:t>
            </a:r>
            <a:r>
              <a:rPr lang="en-US" dirty="0">
                <a:solidFill>
                  <a:prstClr val="black"/>
                </a:solidFill>
              </a:rPr>
              <a:t>has </a:t>
            </a:r>
            <a:r>
              <a:rPr lang="en-US" b="1" dirty="0">
                <a:solidFill>
                  <a:prstClr val="black"/>
                </a:solidFill>
              </a:rPr>
              <a:t>External-External trips</a:t>
            </a:r>
          </a:p>
          <a:p>
            <a:pPr marL="285750" indent="-285750" algn="just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Regional </a:t>
            </a:r>
            <a:r>
              <a:rPr lang="en-US" dirty="0">
                <a:solidFill>
                  <a:prstClr val="black"/>
                </a:solidFill>
              </a:rPr>
              <a:t>highway (</a:t>
            </a:r>
            <a:r>
              <a:rPr lang="en-US" dirty="0" smtClean="0">
                <a:solidFill>
                  <a:prstClr val="black"/>
                </a:solidFill>
              </a:rPr>
              <a:t>R151): highest </a:t>
            </a:r>
            <a:r>
              <a:rPr lang="en-US" dirty="0">
                <a:solidFill>
                  <a:prstClr val="black"/>
                </a:solidFill>
              </a:rPr>
              <a:t>trips are made </a:t>
            </a:r>
            <a:r>
              <a:rPr lang="en-US" b="1" dirty="0">
                <a:solidFill>
                  <a:prstClr val="black"/>
                </a:solidFill>
              </a:rPr>
              <a:t>within the zone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pPr marL="285750" indent="-285750" algn="just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prstClr val="black"/>
                </a:solidFill>
              </a:rPr>
              <a:t>Zilla</a:t>
            </a:r>
            <a:r>
              <a:rPr lang="en-US" dirty="0">
                <a:solidFill>
                  <a:prstClr val="black"/>
                </a:solidFill>
              </a:rPr>
              <a:t> road (</a:t>
            </a:r>
            <a:r>
              <a:rPr lang="en-US" dirty="0" smtClean="0">
                <a:solidFill>
                  <a:prstClr val="black"/>
                </a:solidFill>
              </a:rPr>
              <a:t>Z1021): serves </a:t>
            </a:r>
            <a:r>
              <a:rPr lang="en-US" dirty="0">
                <a:solidFill>
                  <a:prstClr val="black"/>
                </a:solidFill>
              </a:rPr>
              <a:t>very few external trips because of its </a:t>
            </a:r>
            <a:r>
              <a:rPr lang="en-US" b="1" dirty="0">
                <a:solidFill>
                  <a:prstClr val="black"/>
                </a:solidFill>
              </a:rPr>
              <a:t>narrow width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b="1" dirty="0">
                <a:solidFill>
                  <a:prstClr val="black"/>
                </a:solidFill>
              </a:rPr>
              <a:t>congested opening </a:t>
            </a:r>
            <a:r>
              <a:rPr lang="en-US" dirty="0">
                <a:solidFill>
                  <a:prstClr val="black"/>
                </a:solidFill>
              </a:rPr>
              <a:t>and restriction for heavy traffic.</a:t>
            </a:r>
          </a:p>
          <a:p>
            <a:pPr marL="285750" indent="-285750" algn="just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Internal trips are highest in </a:t>
            </a:r>
            <a:r>
              <a:rPr lang="en-US" dirty="0" err="1">
                <a:solidFill>
                  <a:prstClr val="black"/>
                </a:solidFill>
              </a:rPr>
              <a:t>Upazila</a:t>
            </a:r>
            <a:r>
              <a:rPr lang="en-US" dirty="0">
                <a:solidFill>
                  <a:prstClr val="black"/>
                </a:solidFill>
              </a:rPr>
              <a:t> Road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178276"/>
              </p:ext>
            </p:extLst>
          </p:nvPr>
        </p:nvGraphicFramePr>
        <p:xfrm>
          <a:off x="4941108" y="1264990"/>
          <a:ext cx="2850342" cy="453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Ranking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Site No.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Peak Hour Volume (</a:t>
                      </a:r>
                      <a:r>
                        <a:rPr lang="en-US" sz="1600" dirty="0" err="1" smtClean="0"/>
                        <a:t>Veh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hr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Site- 1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1233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Site- 10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1047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Site- 2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698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Site- 4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566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Site- 3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473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Site- 8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Site- 9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Site- 5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Site- 7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Site- 6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357" y="29980"/>
            <a:ext cx="4474202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5432" y="2189235"/>
            <a:ext cx="5839326" cy="1661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marR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ea typeface="MS Mincho"/>
                <a:cs typeface="Calibri" panose="020F0502020204030204" pitchFamily="34" charset="0"/>
              </a:rPr>
              <a:t>Peak hour pedestrian volume: 25</a:t>
            </a:r>
            <a:r>
              <a:rPr lang="en-US" sz="2000" dirty="0">
                <a:ea typeface="MS Mincho"/>
                <a:cs typeface="Calibri" panose="020F0502020204030204" pitchFamily="34" charset="0"/>
              </a:rPr>
              <a:t>, </a:t>
            </a:r>
            <a:r>
              <a:rPr lang="en-US" sz="2000" dirty="0" smtClean="0">
                <a:ea typeface="MS Mincho"/>
                <a:cs typeface="Calibri" panose="020F0502020204030204" pitchFamily="34" charset="0"/>
              </a:rPr>
              <a:t>602</a:t>
            </a:r>
          </a:p>
          <a:p>
            <a:pPr marL="514350" marR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ea typeface="MS Mincho"/>
                <a:cs typeface="Calibri" panose="020F0502020204030204" pitchFamily="34" charset="0"/>
              </a:rPr>
              <a:t>Peak hour vehicular volume:</a:t>
            </a:r>
            <a:r>
              <a:rPr lang="en-US" sz="2000" dirty="0">
                <a:ea typeface="MS Mincho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ea typeface="MS Mincho"/>
                <a:cs typeface="Calibri" panose="020F0502020204030204" pitchFamily="34" charset="0"/>
              </a:rPr>
              <a:t>At </a:t>
            </a:r>
            <a:r>
              <a:rPr lang="en-US" sz="2000" dirty="0">
                <a:ea typeface="MS Mincho"/>
                <a:cs typeface="Calibri" panose="020F0502020204030204" pitchFamily="34" charset="0"/>
              </a:rPr>
              <a:t>the exit is 807 and 544 at the </a:t>
            </a:r>
            <a:r>
              <a:rPr lang="en-US" sz="2000" dirty="0" smtClean="0">
                <a:ea typeface="MS Mincho"/>
                <a:cs typeface="Calibri" panose="020F0502020204030204" pitchFamily="34" charset="0"/>
              </a:rPr>
              <a:t>entry (vehicular </a:t>
            </a:r>
            <a:r>
              <a:rPr lang="en-US" sz="2000" dirty="0">
                <a:ea typeface="MS Mincho"/>
                <a:cs typeface="Calibri" panose="020F0502020204030204" pitchFamily="34" charset="0"/>
              </a:rPr>
              <a:t>traffic varies depending on the shifting </a:t>
            </a:r>
            <a:r>
              <a:rPr lang="en-US" sz="2000" dirty="0" smtClean="0">
                <a:ea typeface="MS Mincho"/>
                <a:cs typeface="Calibri" panose="020F0502020204030204" pitchFamily="34" charset="0"/>
              </a:rPr>
              <a:t>hours)</a:t>
            </a:r>
            <a:endParaRPr lang="en-US" sz="2000" dirty="0">
              <a:effectLst/>
              <a:ea typeface="MS Mincho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715479"/>
              </p:ext>
            </p:extLst>
          </p:nvPr>
        </p:nvGraphicFramePr>
        <p:xfrm>
          <a:off x="6577262" y="1539714"/>
          <a:ext cx="5021180" cy="3285751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544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1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 dirty="0">
                          <a:effectLst/>
                        </a:rPr>
                        <a:t>Entrance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 dirty="0">
                          <a:effectLst/>
                        </a:rPr>
                        <a:t>Exit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 dirty="0">
                          <a:effectLst/>
                        </a:rPr>
                        <a:t>Truck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576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607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1183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 dirty="0">
                          <a:effectLst/>
                        </a:rPr>
                        <a:t>Bus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359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401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760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 dirty="0">
                          <a:effectLst/>
                        </a:rPr>
                        <a:t>Car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1290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1383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2673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 dirty="0">
                          <a:effectLst/>
                        </a:rPr>
                        <a:t>Motor Cycle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472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661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1133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 dirty="0">
                          <a:effectLst/>
                        </a:rPr>
                        <a:t>Bicycle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1617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2263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3880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 dirty="0">
                          <a:effectLst/>
                        </a:rPr>
                        <a:t>Cycle Rickshaw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81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79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160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 dirty="0">
                          <a:effectLst/>
                        </a:rPr>
                        <a:t>Others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189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>
                          <a:effectLst/>
                        </a:rPr>
                        <a:t>198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2000" dirty="0">
                          <a:effectLst/>
                        </a:rPr>
                        <a:t>387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895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smtClean="0"/>
              <a:t>Traffic Count Survey in Dhaka EPZ: Results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" y="5983190"/>
            <a:ext cx="12192000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ea typeface="MS Mincho"/>
                <a:cs typeface="Calibri" panose="020F0502020204030204" pitchFamily="34" charset="0"/>
              </a:rPr>
              <a:t>Data collected in the month of Holly Ramadan. There is change of working shift</a:t>
            </a:r>
          </a:p>
        </p:txBody>
      </p:sp>
    </p:spTree>
    <p:extLst>
      <p:ext uri="{BB962C8B-B14F-4D97-AF65-F5344CB8AC3E}">
        <p14:creationId xmlns:p14="http://schemas.microsoft.com/office/powerpoint/2010/main" val="1311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Travel Time Survey: Results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2646" y="0"/>
            <a:ext cx="4715101" cy="630936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514964"/>
              </p:ext>
            </p:extLst>
          </p:nvPr>
        </p:nvGraphicFramePr>
        <p:xfrm>
          <a:off x="431814" y="1073614"/>
          <a:ext cx="6044165" cy="2880360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81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3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Route No.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Total travel time (hour)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Total distance (km)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(from GIS map)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Average Speed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(km/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Route 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43.39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Route 2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Inaccessible via passenger car due to bad road condition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Route 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4.54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Route 4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Inaccessible via passenger car due to bad road condition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Route 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14.39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Route 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9.46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Route 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7.42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S Mincho"/>
                        <a:cs typeface="Vrind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5241" y="4061590"/>
            <a:ext cx="559073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Survey </a:t>
            </a:r>
            <a:r>
              <a:rPr lang="en-US" dirty="0" smtClean="0"/>
              <a:t>stopped </a:t>
            </a:r>
            <a:r>
              <a:rPr lang="en-US" dirty="0"/>
              <a:t>at </a:t>
            </a:r>
            <a:r>
              <a:rPr lang="en-US" dirty="0" err="1" smtClean="0"/>
              <a:t>Brindabonpur</a:t>
            </a:r>
            <a:r>
              <a:rPr lang="en-US" dirty="0" smtClean="0"/>
              <a:t>: </a:t>
            </a:r>
            <a:r>
              <a:rPr lang="en-US" i="1" dirty="0" smtClean="0"/>
              <a:t>Inaccessible from </a:t>
            </a:r>
            <a:r>
              <a:rPr lang="en-US" i="1" dirty="0" err="1" smtClean="0"/>
              <a:t>Azampur</a:t>
            </a:r>
            <a:r>
              <a:rPr lang="en-US" i="1" dirty="0" smtClean="0"/>
              <a:t> up to Embankment</a:t>
            </a:r>
          </a:p>
          <a:p>
            <a:r>
              <a:rPr lang="en-US" dirty="0" smtClean="0"/>
              <a:t>Survey stopped at </a:t>
            </a:r>
            <a:r>
              <a:rPr lang="en-US" dirty="0" err="1" smtClean="0"/>
              <a:t>Julanpur</a:t>
            </a:r>
            <a:r>
              <a:rPr lang="en-US" dirty="0" smtClean="0"/>
              <a:t> Bazar: </a:t>
            </a:r>
            <a:r>
              <a:rPr lang="en-US" i="1" dirty="0" smtClean="0"/>
              <a:t>Inaccessible portion from </a:t>
            </a:r>
            <a:r>
              <a:rPr lang="en-US" i="1" dirty="0" err="1" smtClean="0"/>
              <a:t>Takerhat</a:t>
            </a:r>
            <a:r>
              <a:rPr lang="en-US" i="1" dirty="0" smtClean="0"/>
              <a:t> to Embankment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cxnSp>
        <p:nvCxnSpPr>
          <p:cNvPr id="10" name="Elbow Connector 9"/>
          <p:cNvCxnSpPr/>
          <p:nvPr/>
        </p:nvCxnSpPr>
        <p:spPr>
          <a:xfrm rot="10800000" flipH="1" flipV="1">
            <a:off x="431814" y="2266143"/>
            <a:ext cx="330186" cy="1991531"/>
          </a:xfrm>
          <a:prstGeom prst="bentConnector4">
            <a:avLst>
              <a:gd name="adj1" fmla="val -69234"/>
              <a:gd name="adj2" fmla="val 1000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 flipH="1" flipV="1">
            <a:off x="555055" y="2847168"/>
            <a:ext cx="330186" cy="1991531"/>
          </a:xfrm>
          <a:prstGeom prst="bentConnector4">
            <a:avLst>
              <a:gd name="adj1" fmla="val -69234"/>
              <a:gd name="adj2" fmla="val 1000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1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Household Survey: Results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24368" y="1384363"/>
            <a:ext cx="6663350" cy="194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No. of trips per household: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3.52 trips (average)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Modal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Share: </a:t>
            </a:r>
            <a:r>
              <a:rPr lang="en-US" b="1" dirty="0">
                <a:solidFill>
                  <a:srgbClr val="C00000"/>
                </a:solidFill>
              </a:rPr>
              <a:t>Walk (58%), </a:t>
            </a:r>
            <a:r>
              <a:rPr lang="en-US" b="1" dirty="0"/>
              <a:t>Auto-Rickshaw/CNG (27%)</a:t>
            </a:r>
            <a:r>
              <a:rPr lang="en-US" dirty="0"/>
              <a:t>, Bus (5%), Motor-cycle (0.1%), Bi-Cycle (4%), Rickshaw (1%) and Others (5%)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ea typeface="Calibri" panose="020F0502020204030204" pitchFamily="34" charset="0"/>
                <a:cs typeface="Calibri" panose="020F0502020204030204" pitchFamily="34" charset="0"/>
              </a:rPr>
              <a:t>Major Purpose: </a:t>
            </a:r>
            <a:r>
              <a:rPr lang="en-US" b="1" dirty="0" smtClean="0"/>
              <a:t>Educational (21%), </a:t>
            </a:r>
            <a:r>
              <a:rPr lang="en-US" b="1" dirty="0">
                <a:solidFill>
                  <a:prstClr val="black"/>
                </a:solidFill>
              </a:rPr>
              <a:t>Work </a:t>
            </a:r>
            <a:r>
              <a:rPr lang="en-US" b="1" dirty="0" smtClean="0">
                <a:solidFill>
                  <a:prstClr val="black"/>
                </a:solidFill>
              </a:rPr>
              <a:t>(18%) </a:t>
            </a:r>
            <a:r>
              <a:rPr lang="en-US" dirty="0" smtClean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prstClr val="black"/>
                </a:solidFill>
              </a:rPr>
              <a:t>Shopping </a:t>
            </a:r>
            <a:r>
              <a:rPr lang="en-US" dirty="0" smtClean="0">
                <a:solidFill>
                  <a:prstClr val="black"/>
                </a:solidFill>
              </a:rPr>
              <a:t>(07%), Recreational (01%), </a:t>
            </a:r>
            <a:r>
              <a:rPr lang="en-US" b="1" dirty="0" smtClean="0">
                <a:solidFill>
                  <a:srgbClr val="C00000"/>
                </a:solidFill>
              </a:rPr>
              <a:t>Home Based (44%) </a:t>
            </a:r>
            <a:r>
              <a:rPr lang="en-US" dirty="0" smtClean="0">
                <a:solidFill>
                  <a:prstClr val="black"/>
                </a:solidFill>
              </a:rPr>
              <a:t>and Others (09%)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12310"/>
              </p:ext>
            </p:extLst>
          </p:nvPr>
        </p:nvGraphicFramePr>
        <p:xfrm>
          <a:off x="6772728" y="531678"/>
          <a:ext cx="5114472" cy="5678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Zone/ Union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No. of Trips per day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Avg. trips/ HH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Karerhat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43989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5.98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Hinguli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19440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Dhum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15807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3.42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Zorawargonj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29959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3.93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Osmanpur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8052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Durgapur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27498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4.98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Katachhara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10077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2.31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Ichhakhali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13546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Mirsharai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13975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3.23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Mithanala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12123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2.73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Shaherkhali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12243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4.02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Maghadia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28947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4.82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Khaiyachhara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17633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3.61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Mayani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14776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4.16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Wahedpur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11789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2.48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Haitkandi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9958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Household Survey: Results</a:t>
            </a:r>
            <a:endParaRPr lang="en-US" sz="40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80041"/>
              </p:ext>
            </p:extLst>
          </p:nvPr>
        </p:nvGraphicFramePr>
        <p:xfrm>
          <a:off x="239840" y="1516094"/>
          <a:ext cx="11707319" cy="438912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67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91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94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94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45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93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95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463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45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Work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Educational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Shopping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Recreational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Home </a:t>
                      </a:r>
                      <a:r>
                        <a:rPr lang="en-US" sz="1600" dirty="0" smtClean="0">
                          <a:effectLst/>
                        </a:rPr>
                        <a:t>Based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Other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Zone/ Union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Walk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CNG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Bi-cycle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Rickshaw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Motor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Cycle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Bus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16%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14%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13%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5%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45%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7%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Karerhat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39%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53%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1%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2%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5%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16%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6%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48%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Hinguli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77%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19%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4%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21%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9%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43%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7%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Dhum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45%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39%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2%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8%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5%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17%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18%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7%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41%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18%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Zorawargonj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46%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32%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5%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5%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12%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Osmanpur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65%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35%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23%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21%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6%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50%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Durgapur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31%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33%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2%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15%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20%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13%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24%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7%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44%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11%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Katachhara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86%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6%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9%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11%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13%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45%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Ichhakhali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73%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20%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5%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3%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25%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21%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46%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Mirsharai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76%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10%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6%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2%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3%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3%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25%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13%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6%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44%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13%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Mithanala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80%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20%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7%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24%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13%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43%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12%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Shaherkhali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86%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7%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7%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18%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25%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46%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8%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Maghadia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61%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18%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13%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1%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7%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12%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15%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16%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41%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14%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Khaiyachhara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33%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43%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4%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20%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24%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24%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48%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Mayani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56%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21%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6%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10%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7%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27%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13%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44%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13%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Wahedpur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60%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31%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5%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3%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1%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11%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9%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0%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37%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23%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Haitkandi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55%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24%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13%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3%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5%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0%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59278" y="958850"/>
            <a:ext cx="666335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Distribution of Modal share and Purposes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Household Survey: Results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559082" y="2218024"/>
            <a:ext cx="288865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Average travel cost (tk.) and trip length (min)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016595"/>
              </p:ext>
            </p:extLst>
          </p:nvPr>
        </p:nvGraphicFramePr>
        <p:xfrm>
          <a:off x="3612630" y="937895"/>
          <a:ext cx="7090347" cy="5678424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76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Zone/ Union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Avg. Travel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Cost </a:t>
                      </a:r>
                      <a:r>
                        <a:rPr lang="en-US" sz="1800" dirty="0">
                          <a:effectLst/>
                        </a:rPr>
                        <a:t>(tk.)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Avg. Trip Length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minutes)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Karerhat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Hinguli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Dhum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Zorawargonj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Osmanpur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Durgapur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Katachhara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Ichhakhali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Mirsharai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Mithanala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Shaherkhali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Maghadia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Khaiyachhara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Mayani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Wahedpur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Haitkandi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21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29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Household Survey: Results</a:t>
            </a:r>
            <a:endParaRPr lang="en-US" sz="4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32254"/>
              </p:ext>
            </p:extLst>
          </p:nvPr>
        </p:nvGraphicFramePr>
        <p:xfrm>
          <a:off x="117987" y="1572877"/>
          <a:ext cx="3924300" cy="4612005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922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Zone Ranking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Zone 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Intra-zonal Trips 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Hinguli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98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Wahedpur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95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Mirsharai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89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Ichhakhali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88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Karerhat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84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Katachhara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Maghadia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Mithanala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Zorawargonj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Haitkandi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Osmanpur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Durgapur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Shaherkhali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Dhum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Mayani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Khaiyachhara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620201"/>
              </p:ext>
            </p:extLst>
          </p:nvPr>
        </p:nvGraphicFramePr>
        <p:xfrm>
          <a:off x="4216805" y="1572877"/>
          <a:ext cx="3758389" cy="4612005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129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7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Zone</a:t>
                      </a:r>
                      <a:r>
                        <a:rPr lang="en-US" sz="18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b="1" u="none" strike="noStrike" dirty="0" smtClean="0">
                          <a:effectLst/>
                        </a:rPr>
                        <a:t>Ranking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Zone 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Inter-zonal Trips 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Khaiyachhara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83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Mayani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61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Dhum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49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Shaherkhali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48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Durgapur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47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Osmanpur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Haitkandi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Zorawargonj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Mithanala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Maghadia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Katachhara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Karerhat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Ichhakhali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Mirsharai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Wahedpur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Hinguli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6112"/>
              </p:ext>
            </p:extLst>
          </p:nvPr>
        </p:nvGraphicFramePr>
        <p:xfrm>
          <a:off x="8149712" y="1572877"/>
          <a:ext cx="3806015" cy="3426220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1358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Zone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Trip 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Zone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Ranking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Khaiyachhara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Mirsharai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Dhum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Hinguli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Osmanpur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Zorwarganj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Durgapur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Mirsharai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Haitkandi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Wahedpur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Zorawargonj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effectLst/>
                        </a:rPr>
                        <a:t>Hinguli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Mithanala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Mirsharai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Shaherkhali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effectLst/>
                        </a:rPr>
                        <a:t>Haidkandi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Mayani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 smtClean="0">
                          <a:effectLst/>
                        </a:rPr>
                        <a:t>Maghadia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Maghadia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Mirsharai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0135" y="1081197"/>
            <a:ext cx="288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Ranking for Intra-Zonal Trips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52815" y="1081197"/>
            <a:ext cx="289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Ranking for Inter-Zonal Trips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04319" y="1125012"/>
            <a:ext cx="329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 10 OD Pairs (inter-zonal trip)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95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10058400" cy="850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Background of the Study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8710" y="1760990"/>
            <a:ext cx="7454492" cy="35779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8463" marR="0" lvl="0" indent="-3984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Location</a:t>
            </a:r>
          </a:p>
          <a:p>
            <a:pPr marL="398463" lvl="0" indent="-398463">
              <a:lnSpc>
                <a:spcPct val="100000"/>
              </a:lnSpc>
              <a:defRPr/>
            </a:pP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	22°46.3′ North and </a:t>
            </a:r>
            <a:r>
              <a:rPr lang="en-US" sz="1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91°34.5</a:t>
            </a: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′ </a:t>
            </a:r>
            <a:r>
              <a:rPr lang="en-US" sz="1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East (Upazila HQ)</a:t>
            </a:r>
          </a:p>
          <a:p>
            <a:pPr marL="398463" lvl="0" indent="-398463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Area</a:t>
            </a:r>
            <a:r>
              <a:rPr lang="en-US" sz="1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	</a:t>
            </a:r>
          </a:p>
          <a:p>
            <a:pPr marL="398463" lvl="0" indent="-398463">
              <a:lnSpc>
                <a:spcPct val="100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	482.88 </a:t>
            </a:r>
            <a:r>
              <a:rPr lang="en-US" sz="1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sq. </a:t>
            </a:r>
            <a:r>
              <a:rPr lang="en-US" sz="18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km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398463" marR="0" lvl="0" indent="-3984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Goal: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To </a:t>
            </a:r>
            <a:r>
              <a:rPr lang="en-US" dirty="0">
                <a:solidFill>
                  <a:schemeClr val="tx1"/>
                </a:solidFill>
                <a:latin typeface="Franklin Gothic Book" panose="020B0503020102020204" pitchFamily="34" charset="0"/>
              </a:rPr>
              <a:t>prepare a development plan for Mirsharai </a:t>
            </a:r>
            <a:r>
              <a:rPr lang="en-US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Upazila addressing 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660033"/>
                </a:solidFill>
                <a:latin typeface="Franklin Gothic Book" panose="020B0503020102020204" pitchFamily="34" charset="0"/>
              </a:rPr>
              <a:t>Existing Problems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660033"/>
                </a:solidFill>
                <a:latin typeface="Franklin Gothic Book" panose="020B0503020102020204" pitchFamily="34" charset="0"/>
              </a:rPr>
              <a:t>Update Land Use Plan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660033"/>
                </a:solidFill>
                <a:latin typeface="Franklin Gothic Book" panose="020B0503020102020204" pitchFamily="34" charset="0"/>
              </a:rPr>
              <a:t>Disaster Management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660033"/>
                </a:solidFill>
                <a:latin typeface="Franklin Gothic Book" panose="020B0503020102020204" pitchFamily="34" charset="0"/>
              </a:rPr>
              <a:t>Future Development:</a:t>
            </a:r>
          </a:p>
          <a:p>
            <a:pPr marL="1485900" lvl="2" indent="-571500"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660033"/>
                </a:solidFill>
                <a:latin typeface="Franklin Gothic Book" panose="020B0503020102020204" pitchFamily="34" charset="0"/>
              </a:rPr>
              <a:t>Economic Zones</a:t>
            </a:r>
          </a:p>
          <a:p>
            <a:pPr marL="1485900" lvl="2" indent="-571500"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660033"/>
                </a:solidFill>
                <a:latin typeface="Franklin Gothic Book" panose="020B0503020102020204" pitchFamily="34" charset="0"/>
              </a:rPr>
              <a:t>Eco-Tourism Development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65690" y="24342"/>
            <a:ext cx="4434818" cy="6273220"/>
            <a:chOff x="8422109" y="2349202"/>
            <a:chExt cx="3749294" cy="5303520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8422109" y="2349202"/>
              <a:ext cx="3749294" cy="5303520"/>
              <a:chOff x="0" y="-74678"/>
              <a:chExt cx="2908935" cy="4114800"/>
            </a:xfrm>
          </p:grpSpPr>
          <p:pic>
            <p:nvPicPr>
              <p:cNvPr id="8" name="Picture 7" descr="E:\Mirersharai_Proposal\Location of Mirsharai.pn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-74678"/>
                <a:ext cx="2908935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070340" y="2579298"/>
                <a:ext cx="180975" cy="18288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11067429" y="5629965"/>
              <a:ext cx="274320" cy="27455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30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04775"/>
            <a:ext cx="2514600" cy="2016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1" dirty="0" smtClean="0"/>
              <a:t>Household Survey: Results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794" y="0"/>
            <a:ext cx="4528527" cy="64008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515" y="0"/>
            <a:ext cx="4528527" cy="64008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757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31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2833335" cy="205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1" dirty="0" smtClean="0"/>
              <a:t>Household </a:t>
            </a:r>
          </a:p>
          <a:p>
            <a:pPr>
              <a:lnSpc>
                <a:spcPct val="100000"/>
              </a:lnSpc>
            </a:pPr>
            <a:r>
              <a:rPr lang="en-US" sz="4400" b="1" dirty="0" smtClean="0"/>
              <a:t>Survey: Results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260" y="-14990"/>
            <a:ext cx="4568935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361" y="-9525"/>
            <a:ext cx="4528144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1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32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-14288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Household Survey: Results</a:t>
            </a:r>
            <a:endParaRPr lang="en-US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18263"/>
              </p:ext>
            </p:extLst>
          </p:nvPr>
        </p:nvGraphicFramePr>
        <p:xfrm>
          <a:off x="-4" y="1633814"/>
          <a:ext cx="12192003" cy="4495299"/>
        </p:xfrm>
        <a:graphic>
          <a:graphicData uri="http://schemas.openxmlformats.org/drawingml/2006/table">
            <a:tbl>
              <a:tblPr firstRow="1" firstCol="1" bandRow="1"/>
              <a:tblGrid>
                <a:gridCol w="361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9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5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23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1987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Zone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Name/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Karerhat</a:t>
                      </a:r>
                      <a:r>
                        <a:rPr lang="en-US" sz="1400" dirty="0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(1)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Hinguli</a:t>
                      </a:r>
                      <a:r>
                        <a:rPr lang="en-US" sz="1400" dirty="0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(2)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Dhum (3)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Zorawarganj</a:t>
                      </a:r>
                      <a:r>
                        <a:rPr lang="en-US" sz="1400" dirty="0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(4)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Osmanpur (5)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Durgapur (6)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Katachhara (7)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Ichhakhali (8)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Mirsharai (9)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Mithanala (10)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Shaherkhali (11)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Maghadia (12)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Khaiyachhara (13)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Mayani (14)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Wahedpur (15)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F622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Haitkandi (16)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73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Purpose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Educational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Shopping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Recreational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Others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8683" y="1073154"/>
            <a:ext cx="7229993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b="1" dirty="0" smtClean="0">
                <a:latin typeface="Arial" panose="020B0604020202020204" pitchFamily="34" charset="0"/>
                <a:ea typeface="MS Mincho"/>
                <a:cs typeface="Calibri" panose="020F0502020204030204" pitchFamily="34" charset="0"/>
              </a:rPr>
              <a:t>Strengths: </a:t>
            </a:r>
            <a:r>
              <a:rPr lang="en-US" sz="2000" i="1" dirty="0"/>
              <a:t>Comparison of Zones based on Intra-zonal Trip </a:t>
            </a:r>
            <a:r>
              <a:rPr lang="en-US" sz="2000" i="1" dirty="0" smtClean="0"/>
              <a:t>Purpose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198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33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-14288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Household Survey: Results</a:t>
            </a:r>
            <a:endParaRPr lang="en-US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143917"/>
              </p:ext>
            </p:extLst>
          </p:nvPr>
        </p:nvGraphicFramePr>
        <p:xfrm>
          <a:off x="1" y="1800225"/>
          <a:ext cx="12192000" cy="3579181"/>
        </p:xfrm>
        <a:graphic>
          <a:graphicData uri="http://schemas.openxmlformats.org/drawingml/2006/table">
            <a:tbl>
              <a:tblPr firstRow="1" firstCol="1" bandRow="1"/>
              <a:tblGrid>
                <a:gridCol w="45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6292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67613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Zone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Name/ ID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928">
                <a:tc gridSpan="2"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Karerhat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Hinguli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Dhum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Zorawarganj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Osmanpur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Durgapur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Katachhara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Ichhakhali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Mirsharai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Mithanala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Shaherkhali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Maghadia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Khaiyachhara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Mayani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Wahedpur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Haitkandi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928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Purpose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24406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Work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24406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Educational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4406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Shopping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24406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Recreational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24406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Others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High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Very Low</a:t>
                      </a:r>
                      <a:endParaRPr lang="en-US" sz="140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</a:t>
                      </a:r>
                      <a:endParaRPr lang="en-US" sz="1400" dirty="0">
                        <a:effectLst/>
                        <a:latin typeface="+mn-lt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6906" y="1123296"/>
            <a:ext cx="7585859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Arial" panose="020B0604020202020204" pitchFamily="34" charset="0"/>
                <a:ea typeface="MS Mincho"/>
                <a:cs typeface="Calibri" panose="020F0502020204030204" pitchFamily="34" charset="0"/>
              </a:rPr>
              <a:t>Deficiencies: </a:t>
            </a:r>
            <a:r>
              <a:rPr lang="en-US" sz="2000" dirty="0"/>
              <a:t>Comparison of Zones based on Inter-zonal Trip Purpose</a:t>
            </a:r>
            <a:endParaRPr lang="en-US" sz="2000" dirty="0">
              <a:effectLst/>
              <a:latin typeface="Arial" panose="020B0604020202020204" pitchFamily="34" charset="0"/>
              <a:ea typeface="MS Mincho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Stakeholder Interview: Results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369385" y="1066691"/>
            <a:ext cx="11453229" cy="486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Road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Network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Widening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Mirsharai-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Fatikchhari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Road (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Z1021)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regional connectivity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Improvement of Regional Highway R151 for better connection to the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Ramgarh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Land Port 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Accommodation of </a:t>
            </a:r>
            <a:r>
              <a:rPr lang="en-US" sz="2000" b="1" dirty="0">
                <a:solidFill>
                  <a:srgbClr val="C00000"/>
                </a:solidFill>
              </a:rPr>
              <a:t>good drainage system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along with road design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flyover at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Baraiyarhat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intersection to reduce congestion 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Zorwarganj-Borburia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Ghat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Road for regional connectivity and bypassing traffic of EZ from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Mirsharai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</a:rPr>
              <a:t>Pedestrian’s safety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has to be ensured with necessary facilities and law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enforcement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14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Public Transport Facility: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C00000"/>
                </a:solidFill>
              </a:rPr>
              <a:t>Better </a:t>
            </a:r>
            <a:r>
              <a:rPr lang="en-US" sz="2000" b="1" dirty="0">
                <a:solidFill>
                  <a:srgbClr val="C00000"/>
                </a:solidFill>
              </a:rPr>
              <a:t>access to public transport and walking facility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the local people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</a:rPr>
              <a:t>Designated terminals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public bus, pick-ups, rent-a-cars, and other UCMs/ NMVs</a:t>
            </a:r>
          </a:p>
          <a:p>
            <a:pPr algn="just">
              <a:lnSpc>
                <a:spcPct val="114000"/>
              </a:lnSpc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Tourist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Spots: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</a:rPr>
              <a:t>Increased and safer accessibility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and in between the tourist spots </a:t>
            </a: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Provision of </a:t>
            </a:r>
            <a:r>
              <a:rPr lang="en-US" sz="2000" b="1" dirty="0">
                <a:solidFill>
                  <a:srgbClr val="C00000"/>
                </a:solidFill>
              </a:rPr>
              <a:t>Parking facility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the tourist spots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Stakeholder Interview: Results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369385" y="1066691"/>
            <a:ext cx="1145322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 Zone: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Land Use of Mirsharai EZ will generate </a:t>
            </a:r>
            <a:r>
              <a:rPr lang="en-US" sz="2000" b="1" dirty="0" smtClean="0">
                <a:solidFill>
                  <a:srgbClr val="C00000"/>
                </a:solidFill>
              </a:rPr>
              <a:t>17 times more traffic than that of DEPZ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(BEZA and BEPZA indication)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Rail alignment through the EZ such as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Fazilpur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Mirsharai Economic Zone-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Sitakundo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Possible</a:t>
            </a:r>
            <a:r>
              <a:rPr lang="en-US" sz="2000" b="1" dirty="0">
                <a:solidFill>
                  <a:prstClr val="black"/>
                </a:solidFill>
              </a:rPr>
              <a:t> options for accessing the EZ site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</a:rPr>
              <a:t>Hinguli-Santir</a:t>
            </a:r>
            <a:r>
              <a:rPr lang="en-US" sz="2000" dirty="0">
                <a:solidFill>
                  <a:prstClr val="black"/>
                </a:solidFill>
              </a:rPr>
              <a:t> Hat-</a:t>
            </a:r>
            <a:r>
              <a:rPr lang="en-US" sz="2000" dirty="0" err="1">
                <a:solidFill>
                  <a:prstClr val="black"/>
                </a:solidFill>
              </a:rPr>
              <a:t>Dhum</a:t>
            </a:r>
            <a:r>
              <a:rPr lang="en-US" sz="2000" dirty="0">
                <a:solidFill>
                  <a:prstClr val="black"/>
                </a:solidFill>
              </a:rPr>
              <a:t>-</a:t>
            </a:r>
            <a:r>
              <a:rPr lang="en-US" sz="2000" dirty="0" err="1">
                <a:solidFill>
                  <a:prstClr val="black"/>
                </a:solidFill>
              </a:rPr>
              <a:t>Azampur</a:t>
            </a:r>
            <a:r>
              <a:rPr lang="en-US" sz="2000" dirty="0">
                <a:solidFill>
                  <a:prstClr val="black"/>
                </a:solidFill>
              </a:rPr>
              <a:t> Hat-</a:t>
            </a:r>
            <a:r>
              <a:rPr lang="en-US" sz="2000" dirty="0" err="1">
                <a:solidFill>
                  <a:prstClr val="black"/>
                </a:solidFill>
              </a:rPr>
              <a:t>Muhurighat</a:t>
            </a:r>
            <a:r>
              <a:rPr lang="en-US" sz="2000" dirty="0">
                <a:solidFill>
                  <a:prstClr val="black"/>
                </a:solidFill>
              </a:rPr>
              <a:t> Bazar-EZ Embankment;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</a:rPr>
              <a:t>Zorwarganj-Bishu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Miar</a:t>
            </a:r>
            <a:r>
              <a:rPr lang="en-US" sz="2000" dirty="0">
                <a:solidFill>
                  <a:prstClr val="black"/>
                </a:solidFill>
              </a:rPr>
              <a:t> Hat- </a:t>
            </a:r>
            <a:r>
              <a:rPr lang="en-US" sz="2000" dirty="0" err="1">
                <a:solidFill>
                  <a:prstClr val="black"/>
                </a:solidFill>
              </a:rPr>
              <a:t>Azampur</a:t>
            </a:r>
            <a:r>
              <a:rPr lang="en-US" sz="2000" dirty="0">
                <a:solidFill>
                  <a:prstClr val="black"/>
                </a:solidFill>
              </a:rPr>
              <a:t> Hat-</a:t>
            </a:r>
            <a:r>
              <a:rPr lang="en-US" sz="2000" dirty="0" err="1">
                <a:solidFill>
                  <a:prstClr val="black"/>
                </a:solidFill>
              </a:rPr>
              <a:t>Muhurighat</a:t>
            </a:r>
            <a:r>
              <a:rPr lang="en-US" sz="2000" dirty="0">
                <a:solidFill>
                  <a:prstClr val="black"/>
                </a:solidFill>
              </a:rPr>
              <a:t> Bazar-EZ Embankment;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</a:rPr>
              <a:t>Mithachhara</a:t>
            </a:r>
            <a:r>
              <a:rPr lang="en-US" sz="2000" dirty="0">
                <a:solidFill>
                  <a:prstClr val="black"/>
                </a:solidFill>
              </a:rPr>
              <a:t> to Embankment via </a:t>
            </a:r>
            <a:r>
              <a:rPr lang="en-US" sz="2000" dirty="0" err="1">
                <a:solidFill>
                  <a:prstClr val="black"/>
                </a:solidFill>
              </a:rPr>
              <a:t>Baman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Sundar</a:t>
            </a:r>
            <a:r>
              <a:rPr lang="en-US" sz="2000" dirty="0">
                <a:solidFill>
                  <a:prstClr val="black"/>
                </a:solidFill>
              </a:rPr>
              <a:t> Hat GC;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Thakur </a:t>
            </a:r>
            <a:r>
              <a:rPr lang="en-US" sz="2000" dirty="0" err="1">
                <a:solidFill>
                  <a:prstClr val="black"/>
                </a:solidFill>
              </a:rPr>
              <a:t>Dighi</a:t>
            </a:r>
            <a:r>
              <a:rPr lang="en-US" sz="2000" dirty="0">
                <a:solidFill>
                  <a:prstClr val="black"/>
                </a:solidFill>
              </a:rPr>
              <a:t> Bazar to EZ embankment through </a:t>
            </a:r>
            <a:r>
              <a:rPr lang="en-US" sz="2000" dirty="0" err="1">
                <a:solidFill>
                  <a:prstClr val="black"/>
                </a:solidFill>
              </a:rPr>
              <a:t>Chowdury</a:t>
            </a:r>
            <a:r>
              <a:rPr lang="en-US" sz="2000" dirty="0">
                <a:solidFill>
                  <a:prstClr val="black"/>
                </a:solidFill>
              </a:rPr>
              <a:t> Hat and </a:t>
            </a:r>
            <a:r>
              <a:rPr lang="en-US" sz="2000" dirty="0" err="1">
                <a:solidFill>
                  <a:prstClr val="black"/>
                </a:solidFill>
              </a:rPr>
              <a:t>Julanpur</a:t>
            </a:r>
            <a:r>
              <a:rPr lang="en-US" sz="2000" dirty="0">
                <a:solidFill>
                  <a:prstClr val="black"/>
                </a:solidFill>
              </a:rPr>
              <a:t> Bazar (</a:t>
            </a:r>
            <a:r>
              <a:rPr lang="en-US" sz="2000" dirty="0" err="1">
                <a:solidFill>
                  <a:prstClr val="black"/>
                </a:solidFill>
              </a:rPr>
              <a:t>Ichhakhali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</a:rPr>
              <a:t>Dhumghat</a:t>
            </a:r>
            <a:r>
              <a:rPr lang="en-US" sz="2000" dirty="0">
                <a:solidFill>
                  <a:prstClr val="black"/>
                </a:solidFill>
              </a:rPr>
              <a:t> bridge-</a:t>
            </a:r>
            <a:r>
              <a:rPr lang="en-US" sz="2000" dirty="0" err="1">
                <a:solidFill>
                  <a:prstClr val="black"/>
                </a:solidFill>
              </a:rPr>
              <a:t>Golakar</a:t>
            </a:r>
            <a:r>
              <a:rPr lang="en-US" sz="2000" dirty="0">
                <a:solidFill>
                  <a:prstClr val="black"/>
                </a:solidFill>
              </a:rPr>
              <a:t> Hat-</a:t>
            </a:r>
            <a:r>
              <a:rPr lang="en-US" sz="2000" dirty="0" err="1">
                <a:solidFill>
                  <a:prstClr val="black"/>
                </a:solidFill>
              </a:rPr>
              <a:t>Azampur</a:t>
            </a:r>
            <a:r>
              <a:rPr lang="en-US" sz="2000" dirty="0">
                <a:solidFill>
                  <a:prstClr val="black"/>
                </a:solidFill>
              </a:rPr>
              <a:t> Hat to EZ via </a:t>
            </a:r>
            <a:r>
              <a:rPr lang="en-US" sz="2000" dirty="0" err="1">
                <a:solidFill>
                  <a:prstClr val="black"/>
                </a:solidFill>
              </a:rPr>
              <a:t>Muhurighat</a:t>
            </a:r>
            <a:r>
              <a:rPr lang="en-US" sz="2000" dirty="0">
                <a:solidFill>
                  <a:prstClr val="black"/>
                </a:solidFill>
              </a:rPr>
              <a:t> Bazar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8770" y="153162"/>
            <a:ext cx="8932767" cy="13503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/>
              <a:t>Travel Demand Forecasting  </a:t>
            </a:r>
            <a:r>
              <a:rPr lang="en-US" sz="4000" b="1" dirty="0" smtClean="0"/>
              <a:t>Model</a:t>
            </a:r>
            <a:br>
              <a:rPr lang="en-US" sz="4000" b="1" dirty="0" smtClean="0"/>
            </a:br>
            <a:r>
              <a:rPr lang="en-US" sz="4000" b="1" dirty="0" smtClean="0"/>
              <a:t>(4- step model)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06" y="1849696"/>
            <a:ext cx="6023085" cy="44805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642838" y="1849696"/>
            <a:ext cx="262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Tool Used</a:t>
            </a:r>
            <a:endParaRPr lang="en-US" sz="3200" b="1" dirty="0"/>
          </a:p>
        </p:txBody>
      </p:sp>
      <p:pic>
        <p:nvPicPr>
          <p:cNvPr id="1026" name="Picture 2" descr="Cub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306" y="27209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03834" y="5261111"/>
            <a:ext cx="3449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Citilabs</a:t>
            </a:r>
            <a:r>
              <a:rPr lang="en-US" sz="3200" b="1" dirty="0" smtClean="0"/>
              <a:t> CUBE 6.4.2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489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Why did we use CUBE for Model Construction?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369385" y="1066691"/>
            <a:ext cx="1145322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Citilabs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CUBE is a market leading software tool used for transportation planning.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Citilabs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a US based company but has offices in: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More than 2500 urban areas have been modelled with CUBE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</a:rPr>
              <a:t>SELECTED KEY CITIES: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Dublin, Edinburgh,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London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Paris, Marseille, Melbourne, Milan,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Moscow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Abu Dhabi, Los Angeles,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Atlanta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</a:rPr>
              <a:t>SELECTED KEY NATIONAL GOVERNMENTS: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Ireland, Scotland, England, Netherlands, Belgium,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France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Spain, Italy, Norway, Sweden, Thailand,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Taiwan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Several major infrastructural projects in Bangladesh have used CUBE, e.g., RSTP, Dhaka Elevated Expressway, East West Elevated Expressway, Dhaka By-Pass PPP Project, CPA Bay Terminal, etc.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Bangladesh Road Research Laboratory has a full scale CUBE based transportation planning laboratory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software can directly take GIS files and input and produce outputs as GIS files. Almost all the mapping activities in Bangladesh use GIS.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Several consulting companies have CUBE, i.e., experts are available locally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 be purchased locally and technical support is also available locally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3999" y="1811222"/>
            <a:ext cx="559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Munich        Manchester    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Milan    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San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Francisco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268422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Bangkok       Beijing           Singapore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04" y="1893595"/>
            <a:ext cx="234696" cy="240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608" y="1893595"/>
            <a:ext cx="234696" cy="240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008" y="1893595"/>
            <a:ext cx="234696" cy="240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304" y="2350795"/>
            <a:ext cx="234696" cy="2407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904" y="2350795"/>
            <a:ext cx="234696" cy="2407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304" y="2350795"/>
            <a:ext cx="234696" cy="2407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150" y="1893595"/>
            <a:ext cx="234696" cy="2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2" y="1643063"/>
            <a:ext cx="12063046" cy="387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Application Dashboard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301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39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Input Road Network with TAZs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32" y="891618"/>
            <a:ext cx="4800600" cy="54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077" y="1186961"/>
            <a:ext cx="7142244" cy="158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8231" y="3632319"/>
            <a:ext cx="7669090" cy="19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7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10058400" cy="850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Goal and Objectives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19497" y="1176950"/>
            <a:ext cx="1047486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MS Mincho"/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  <a:ea typeface="MS Mincho"/>
              </a:rPr>
              <a:t>GOAL</a:t>
            </a:r>
            <a:r>
              <a:rPr lang="en-US" sz="2000" b="1" dirty="0" smtClean="0">
                <a:solidFill>
                  <a:schemeClr val="bg1"/>
                </a:solidFill>
                <a:ea typeface="MS Mincho"/>
              </a:rPr>
              <a:t> </a:t>
            </a:r>
            <a:r>
              <a:rPr lang="en-US" sz="2000" b="1" dirty="0">
                <a:solidFill>
                  <a:schemeClr val="bg1"/>
                </a:solidFill>
                <a:ea typeface="MS Mincho"/>
              </a:rPr>
              <a:t>of the project is to prepare a development plan for Mirsharai Upazila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348" y="2015779"/>
            <a:ext cx="1075084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365F91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Objectives of the Assignment</a:t>
            </a:r>
          </a:p>
          <a:p>
            <a:pPr marL="171452" lvl="0" indent="-171452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ea typeface="MS Mincho"/>
                <a:cs typeface="Arial" panose="020B0604020202020204" pitchFamily="34" charset="0"/>
              </a:rPr>
              <a:t>Prepare </a:t>
            </a:r>
            <a:r>
              <a:rPr lang="en-US" sz="2000" u="sng" dirty="0">
                <a:ea typeface="MS Mincho"/>
                <a:cs typeface="Arial" panose="020B0604020202020204" pitchFamily="34" charset="0"/>
              </a:rPr>
              <a:t>integrated land use and transportation model </a:t>
            </a:r>
            <a:r>
              <a:rPr lang="en-US" sz="2000" dirty="0">
                <a:ea typeface="MS Mincho"/>
                <a:cs typeface="Arial" panose="020B0604020202020204" pitchFamily="34" charset="0"/>
              </a:rPr>
              <a:t>for 20 years.</a:t>
            </a:r>
          </a:p>
          <a:p>
            <a:pPr marL="171452" lvl="0" indent="-171452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ea typeface="MS Mincho"/>
                <a:cs typeface="Arial" panose="020B0604020202020204" pitchFamily="34" charset="0"/>
              </a:rPr>
              <a:t>Prepare </a:t>
            </a:r>
            <a:r>
              <a:rPr lang="en-US" sz="2000" u="sng" dirty="0">
                <a:ea typeface="MS Mincho"/>
                <a:cs typeface="Arial" panose="020B0604020202020204" pitchFamily="34" charset="0"/>
              </a:rPr>
              <a:t>disaster management plan </a:t>
            </a:r>
            <a:r>
              <a:rPr lang="en-US" sz="2000" dirty="0">
                <a:ea typeface="MS Mincho"/>
                <a:cs typeface="Arial" panose="020B0604020202020204" pitchFamily="34" charset="0"/>
              </a:rPr>
              <a:t>for </a:t>
            </a:r>
            <a:r>
              <a:rPr lang="en-US" sz="2000" dirty="0" err="1">
                <a:ea typeface="MS Mincho"/>
                <a:cs typeface="Arial" panose="020B0604020202020204" pitchFamily="34" charset="0"/>
              </a:rPr>
              <a:t>Mirsharai</a:t>
            </a:r>
            <a:r>
              <a:rPr lang="en-US" sz="2000" dirty="0">
                <a:ea typeface="MS Mincho"/>
                <a:cs typeface="Arial" panose="020B0604020202020204" pitchFamily="34" charset="0"/>
              </a:rPr>
              <a:t> from the perspective of transportation. </a:t>
            </a:r>
          </a:p>
          <a:p>
            <a:pPr marL="171452" lvl="0" indent="-171452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ea typeface="MS Mincho"/>
                <a:cs typeface="Arial" panose="020B0604020202020204" pitchFamily="34" charset="0"/>
              </a:rPr>
              <a:t>New and improved </a:t>
            </a:r>
            <a:r>
              <a:rPr lang="en-US" sz="2000" u="sng" dirty="0">
                <a:ea typeface="MS Mincho"/>
                <a:cs typeface="Arial" panose="020B0604020202020204" pitchFamily="34" charset="0"/>
              </a:rPr>
              <a:t>affordable and effective transportation network </a:t>
            </a:r>
            <a:r>
              <a:rPr lang="en-US" sz="2000" dirty="0">
                <a:ea typeface="MS Mincho"/>
                <a:cs typeface="Arial" panose="020B0604020202020204" pitchFamily="34" charset="0"/>
              </a:rPr>
              <a:t>for </a:t>
            </a:r>
            <a:r>
              <a:rPr lang="en-US" sz="2000" dirty="0" err="1">
                <a:ea typeface="MS Mincho"/>
                <a:cs typeface="Arial" panose="020B0604020202020204" pitchFamily="34" charset="0"/>
              </a:rPr>
              <a:t>Mirsharai</a:t>
            </a:r>
            <a:r>
              <a:rPr lang="en-US" sz="2000" dirty="0">
                <a:ea typeface="MS Mincho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40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2" y="9314"/>
            <a:ext cx="44577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Trip Generation</a:t>
            </a: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16" y="2980593"/>
            <a:ext cx="7794737" cy="317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41" b="14144"/>
          <a:stretch/>
        </p:blipFill>
        <p:spPr bwMode="auto">
          <a:xfrm>
            <a:off x="3370385" y="829401"/>
            <a:ext cx="8059615" cy="202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moinul\Desktop\unnam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9453" y="2045677"/>
            <a:ext cx="3848100" cy="36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6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41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Trip Distribution – Work Trips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120" b="5364"/>
          <a:stretch/>
        </p:blipFill>
        <p:spPr bwMode="auto">
          <a:xfrm>
            <a:off x="76200" y="1489358"/>
            <a:ext cx="7968762" cy="320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467" y="76208"/>
            <a:ext cx="46101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492" y="2710941"/>
            <a:ext cx="2786470" cy="396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9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33525"/>
            <a:ext cx="9144000" cy="321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42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8972" y="121261"/>
            <a:ext cx="47244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/>
              <a:t>Trip Distribution – </a:t>
            </a:r>
            <a:r>
              <a:rPr lang="en-US" b="1" dirty="0" smtClean="0"/>
              <a:t>Non-Work </a:t>
            </a:r>
            <a:r>
              <a:rPr lang="en-US" b="1" dirty="0"/>
              <a:t>Trips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6405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43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/>
              <a:t>Mode Choice (car means PCU)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19238"/>
            <a:ext cx="9144000" cy="323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6200" y="1295400"/>
            <a:ext cx="2209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780" y="72172"/>
            <a:ext cx="467677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44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Network Assignment</a:t>
            </a:r>
            <a:endParaRPr lang="en-US" sz="4000" b="1" dirty="0"/>
          </a:p>
        </p:txBody>
      </p:sp>
      <p:pic>
        <p:nvPicPr>
          <p:cNvPr id="4" name="Picture 12" descr="C:\Users\moinul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191" y="958849"/>
            <a:ext cx="8039100" cy="53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9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45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958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Network Assignment – connected with ArcGIS Online</a:t>
            </a:r>
            <a:endParaRPr lang="en-US" sz="4000" b="1" dirty="0"/>
          </a:p>
        </p:txBody>
      </p:sp>
      <p:pic>
        <p:nvPicPr>
          <p:cNvPr id="4" name="Picture 3" descr="C:\Users\moinul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876" y="1162050"/>
            <a:ext cx="65532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46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-1"/>
            <a:ext cx="12192000" cy="827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 smtClean="0"/>
              <a:t>Network Assignment </a:t>
            </a:r>
          </a:p>
        </p:txBody>
      </p:sp>
      <p:pic>
        <p:nvPicPr>
          <p:cNvPr id="4" name="Picture 2" descr="https://gm1.ggpht.com/8n_njrNOhO6aZLWdJJdyo2AtZcYOBWi4-goXozoEFQcLLxEf2OlAn2Yink8365AT7ImOTEqdl8tA8Z-sjUGUu_f5yTbtueCy7vAhEFDmult_Vl5JLItyZfBb8cwINCTLlUGC9dq_TZbybpzSXC9M53IPZ0yHPQnYiwarURMHpnnqxpvtbrTW0gvxp-9xvvCNbrT05v1pGV4V8Dm1qO3aQBeVU6DB4T0QWnFgbJXVl6Vs3dXGwpzQUf_IkptRk_MeLjIIOt8LcANuQtZgRu4GoJO118_HqsLxjULv-jOQWh7CY00IPb7AD07grFsLbzxll_gyde-v6udZyMYT4hXfUvDV8wcy368Ej3QAeUVy7I0h4UCFHVfl21cT2XraQ3pmUambnYjyEbwYV2XllsF3c3Gga9WMthQ5xLdwUaTD3ml7OtjeW1xKnKf85hzteLYtOr0MuhB1mJoDoSuLd5fPp6uA23PBXb8ypQcJh0L-zwOsSDz61eFEVy8J382JeKyMVFxdfw9HaY5rcvQhM3yHQiVO0z_ib9b3pxJ_aOatc964MEUV4aajW-J_hDP70pjxd4V-v3KJZ7l2UgZMleZkghuZiBX7YgzQ9qlR0S4etwzjCPiyFg9AbYfcf_ZoSegG76cH29PydFFvwGZ6IrVlp5TebmvCzBGckmSXtEOLnUVN6bV7TPe9gRb8EA=w1094-h1134-l75-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4081" y="255730"/>
            <a:ext cx="52101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57204" y="5687053"/>
            <a:ext cx="5011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/>
              <a:t>Source </a:t>
            </a:r>
            <a:r>
              <a:rPr lang="en-US" sz="2800" dirty="0"/>
              <a:t>of traffic for a specific link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521" y="786242"/>
            <a:ext cx="3991709" cy="527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7441" y="5739805"/>
            <a:ext cx="5496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/>
              <a:t>Preferred Route Between Two Zones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12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38771" y="369281"/>
            <a:ext cx="5549734" cy="13845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Proposed Future Road Network</a:t>
            </a:r>
            <a:endParaRPr lang="en-US" sz="4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47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5638" y="2038413"/>
            <a:ext cx="5485983" cy="424731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rgbClr val="244061"/>
                </a:solidFill>
                <a:ea typeface="MS Mincho"/>
              </a:rPr>
              <a:t>The proposed transportation network </a:t>
            </a:r>
            <a:r>
              <a:rPr lang="en-US" sz="2000" b="1" i="1" dirty="0" smtClean="0">
                <a:solidFill>
                  <a:srgbClr val="244061"/>
                </a:solidFill>
                <a:ea typeface="MS Mincho"/>
              </a:rPr>
              <a:t>is proposed based </a:t>
            </a:r>
            <a:r>
              <a:rPr lang="en-US" sz="2000" b="1" i="1" dirty="0">
                <a:solidFill>
                  <a:srgbClr val="244061"/>
                </a:solidFill>
                <a:ea typeface="MS Mincho"/>
              </a:rPr>
              <a:t>on the assumption that the BEPZA and BEZA will generate 17 times (3 times from EPZ, 10 times from EZ and 20% induced </a:t>
            </a:r>
            <a:r>
              <a:rPr lang="en-US" sz="2000" b="1" i="1" dirty="0" smtClean="0">
                <a:solidFill>
                  <a:srgbClr val="244061"/>
                </a:solidFill>
                <a:ea typeface="MS Mincho"/>
              </a:rPr>
              <a:t>generation </a:t>
            </a:r>
            <a:r>
              <a:rPr lang="en-US" sz="2000" dirty="0"/>
              <a:t>more traffic than that being generated at present in Dhaka EPZ and the initially proposed transportation network should be </a:t>
            </a:r>
            <a:r>
              <a:rPr lang="en-US" sz="2000" b="1" dirty="0"/>
              <a:t>able to sustain that traffic as well as the existing traffic</a:t>
            </a:r>
            <a:r>
              <a:rPr lang="en-US" sz="2000" dirty="0"/>
              <a:t> in </a:t>
            </a:r>
            <a:r>
              <a:rPr lang="en-US" sz="2000" dirty="0" err="1"/>
              <a:t>Mirsharai</a:t>
            </a:r>
            <a:r>
              <a:rPr lang="en-US" sz="2000" dirty="0"/>
              <a:t> during </a:t>
            </a:r>
            <a:r>
              <a:rPr lang="en-US" sz="2000" b="1" dirty="0"/>
              <a:t>peak hours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338" y="2807854"/>
            <a:ext cx="5441658" cy="270843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marL="22860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ea typeface="MS Mincho"/>
                <a:cs typeface="Arial" panose="020B0604020202020204" pitchFamily="34" charset="0"/>
              </a:rPr>
              <a:t>Design </a:t>
            </a:r>
            <a:r>
              <a:rPr lang="en-US" sz="2000" dirty="0">
                <a:ea typeface="MS Mincho"/>
                <a:cs typeface="Arial" panose="020B0604020202020204" pitchFamily="34" charset="0"/>
              </a:rPr>
              <a:t>C</a:t>
            </a:r>
            <a:r>
              <a:rPr lang="en-US" sz="2000" dirty="0" smtClean="0">
                <a:ea typeface="MS Mincho"/>
                <a:cs typeface="Arial" panose="020B0604020202020204" pitchFamily="34" charset="0"/>
              </a:rPr>
              <a:t>riteria</a:t>
            </a:r>
            <a:endParaRPr lang="en-US" sz="2000" dirty="0" smtClean="0">
              <a:ea typeface="MS Mincho"/>
              <a:cs typeface="Calibri" panose="020F0502020204030204" pitchFamily="34" charset="0"/>
            </a:endParaRPr>
          </a:p>
          <a:p>
            <a:pPr marL="5715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ea typeface="MS Mincho"/>
                <a:cs typeface="Arial" panose="020B0604020202020204" pitchFamily="34" charset="0"/>
              </a:rPr>
              <a:t>During </a:t>
            </a:r>
            <a:r>
              <a:rPr lang="en-US" sz="2000" dirty="0">
                <a:ea typeface="MS Mincho"/>
                <a:cs typeface="Arial" panose="020B0604020202020204" pitchFamily="34" charset="0"/>
              </a:rPr>
              <a:t>peak hours, the pedestrian demand will be around </a:t>
            </a:r>
            <a:r>
              <a:rPr lang="en-US" sz="2000" b="1" dirty="0">
                <a:ea typeface="MS Mincho"/>
                <a:cs typeface="Arial" panose="020B0604020202020204" pitchFamily="34" charset="0"/>
              </a:rPr>
              <a:t>4.5 </a:t>
            </a:r>
            <a:r>
              <a:rPr lang="en-US" sz="2000" b="1" dirty="0" err="1">
                <a:ea typeface="MS Mincho"/>
                <a:cs typeface="Arial" panose="020B0604020202020204" pitchFamily="34" charset="0"/>
              </a:rPr>
              <a:t>lacs</a:t>
            </a:r>
            <a:r>
              <a:rPr lang="en-US" sz="2000" b="1" dirty="0">
                <a:ea typeface="MS Mincho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ea typeface="MS Mincho"/>
                <a:cs typeface="Arial" panose="020B0604020202020204" pitchFamily="34" charset="0"/>
              </a:rPr>
              <a:t>pedestrian/hour</a:t>
            </a:r>
            <a:endParaRPr lang="en-US" sz="2000" b="1" dirty="0" smtClean="0">
              <a:ea typeface="MS Mincho"/>
              <a:cs typeface="Calibri" panose="020F0502020204030204" pitchFamily="34" charset="0"/>
            </a:endParaRPr>
          </a:p>
          <a:p>
            <a:pPr marL="5715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ea typeface="MS Mincho"/>
                <a:cs typeface="Arial" panose="020B0604020202020204" pitchFamily="34" charset="0"/>
              </a:rPr>
              <a:t>During </a:t>
            </a:r>
            <a:r>
              <a:rPr lang="en-US" sz="2000" dirty="0">
                <a:ea typeface="MS Mincho"/>
                <a:cs typeface="Arial" panose="020B0604020202020204" pitchFamily="34" charset="0"/>
              </a:rPr>
              <a:t>peak hour, the vehicular demand will be around </a:t>
            </a:r>
            <a:r>
              <a:rPr lang="en-US" sz="2000" b="1" dirty="0">
                <a:ea typeface="MS Mincho"/>
                <a:cs typeface="Arial" panose="020B0604020202020204" pitchFamily="34" charset="0"/>
              </a:rPr>
              <a:t>35,000 passenger car units/hour</a:t>
            </a:r>
            <a:endParaRPr lang="en-US" sz="2000" b="1" dirty="0">
              <a:effectLst/>
              <a:ea typeface="MS Mincho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5" t="3534" r="9128" b="3640"/>
          <a:stretch/>
        </p:blipFill>
        <p:spPr>
          <a:xfrm>
            <a:off x="792078" y="795493"/>
            <a:ext cx="472059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33447" y="3538693"/>
            <a:ext cx="18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Design Type-3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6" t="5444" r="7074" b="5309"/>
          <a:stretch/>
        </p:blipFill>
        <p:spPr>
          <a:xfrm>
            <a:off x="5845568" y="795493"/>
            <a:ext cx="540481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05360" y="3521165"/>
            <a:ext cx="18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Design Type-4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51" y="7367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  <a:cs typeface="Arial" panose="020B0604020202020204" pitchFamily="34" charset="0"/>
              </a:rPr>
              <a:t>LGED ROAD DESIGN STANDARD AND DESIGN TYPE</a:t>
            </a:r>
            <a:endParaRPr lang="en-US" sz="36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3541"/>
              </p:ext>
            </p:extLst>
          </p:nvPr>
        </p:nvGraphicFramePr>
        <p:xfrm>
          <a:off x="1792588" y="4266120"/>
          <a:ext cx="8542037" cy="208737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518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Design Type</a:t>
                      </a:r>
                      <a:endParaRPr lang="en-US" sz="16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Peak hour maximum passenger car units (PCU)</a:t>
                      </a:r>
                      <a:endParaRPr lang="en-US" sz="16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Daily commercial vehicles maximum (trucks and buses)</a:t>
                      </a:r>
                      <a:endParaRPr lang="en-US" sz="16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(90)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(130)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(210)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(290)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cs typeface="Arial" panose="020B0604020202020204" pitchFamily="34" charset="0"/>
                        </a:rPr>
                        <a:t>300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530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600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800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856201" y="3833819"/>
            <a:ext cx="471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Traffic Criteria for Design of Roads (LGED)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260A-C60E-44D8-BBD1-7ED960A4BBB3}" type="slidenum">
              <a:rPr lang="en-US" smtClean="0"/>
              <a:t>48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51" y="6272149"/>
            <a:ext cx="120178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2343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  <a:cs typeface="Arial" panose="020B0604020202020204" pitchFamily="34" charset="0"/>
              </a:rPr>
              <a:t>RHD ROAD DESIGN STANDARD AND DESIGN TYPE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7" t="5425" r="15732" b="7587"/>
          <a:stretch/>
        </p:blipFill>
        <p:spPr>
          <a:xfrm>
            <a:off x="6006247" y="1932710"/>
            <a:ext cx="5861785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9" r="20255" b="9292"/>
          <a:stretch/>
        </p:blipFill>
        <p:spPr>
          <a:xfrm>
            <a:off x="466319" y="3429000"/>
            <a:ext cx="5302896" cy="21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6" r="3100" b="4093"/>
          <a:stretch/>
        </p:blipFill>
        <p:spPr>
          <a:xfrm>
            <a:off x="5923119" y="4069647"/>
            <a:ext cx="5944913" cy="192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786374"/>
              </p:ext>
            </p:extLst>
          </p:nvPr>
        </p:nvGraphicFramePr>
        <p:xfrm>
          <a:off x="1099622" y="1932710"/>
          <a:ext cx="4404450" cy="117398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98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Design Type</a:t>
                      </a:r>
                      <a:endParaRPr lang="en-US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Maximum capacity</a:t>
                      </a:r>
                      <a:r>
                        <a:rPr lang="en-US" sz="1800" b="0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(PCU/</a:t>
                      </a:r>
                      <a:r>
                        <a:rPr lang="en-US" sz="1800" b="0" baseline="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800" b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en-US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4500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2a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4500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3a</a:t>
                      </a:r>
                      <a:endParaRPr lang="en-US" sz="18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2100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099622" y="1292728"/>
            <a:ext cx="2916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RHD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Design Standard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260A-C60E-44D8-BBD1-7ED960A4BBB3}" type="slidenum">
              <a:rPr lang="en-US" smtClean="0"/>
              <a:t>49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51" y="6272149"/>
            <a:ext cx="120178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41275"/>
            <a:ext cx="10058400" cy="850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Major Challenges</a:t>
            </a:r>
            <a:endParaRPr lang="en-US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42699" y="2210936"/>
            <a:ext cx="119008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21444677"/>
              </p:ext>
            </p:extLst>
          </p:nvPr>
        </p:nvGraphicFramePr>
        <p:xfrm>
          <a:off x="1655929" y="1322053"/>
          <a:ext cx="8977657" cy="453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699" y="6019657"/>
            <a:ext cx="119008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119170"/>
              </p:ext>
            </p:extLst>
          </p:nvPr>
        </p:nvGraphicFramePr>
        <p:xfrm>
          <a:off x="591288" y="1868014"/>
          <a:ext cx="6275780" cy="4475988"/>
        </p:xfrm>
        <a:graphic>
          <a:graphicData uri="http://schemas.openxmlformats.org/drawingml/2006/table">
            <a:tbl>
              <a:tblPr firstRow="1" firstCol="1" bandRow="1"/>
              <a:tblGrid>
                <a:gridCol w="1171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4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8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Tourist Spots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Walking and NMV trail connecting major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Ropeway connecting all the tourist spots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Parking lots expansion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Widening of access roads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5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Zone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Ring road construction around the circumference of Mirsharai and Economic Zone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East-west access controlled road to the Dhaka-Chittagong Highway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 Connectivity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Reconstruction of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Zorwarganj-Borburia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Ghat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Road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Widening of the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Mirsharai-Fatikchhari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Road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Improvement of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Baraiyerhat-Karerhat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Fatikchhari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Reconstruction and Improvement of 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Shantir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hat-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Dhumghat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Bridge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places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North-South and East-West route development within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Mirsharai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roads to ensure smooth operation of local trips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Interchanges</a:t>
                      </a:r>
                      <a:endParaRPr lang="en-US" sz="14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 interchanges/ flyover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smooth traffic operation and reduction of congestion 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4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Rail and Port Connectivity</a:t>
                      </a:r>
                      <a:endParaRPr lang="en-US" sz="14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ways for cargo movement, reduction of pressure on roads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38771" y="153162"/>
            <a:ext cx="5549734" cy="17237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Traffic Surveys </a:t>
            </a:r>
            <a:br>
              <a:rPr lang="en-US" b="1" dirty="0" smtClean="0"/>
            </a:br>
            <a:r>
              <a:rPr lang="en-US" sz="4000" b="1" dirty="0" smtClean="0"/>
              <a:t>Proposed Future Road Network</a:t>
            </a:r>
            <a:endParaRPr lang="en-US" sz="4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50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548" y="-11552"/>
            <a:ext cx="452807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38771" y="153162"/>
            <a:ext cx="5549734" cy="17237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Traffic Surveys </a:t>
            </a:r>
            <a:br>
              <a:rPr lang="en-US" b="1" dirty="0" smtClean="0"/>
            </a:br>
            <a:r>
              <a:rPr lang="en-US" sz="4000" b="1" dirty="0" smtClean="0"/>
              <a:t>Proposed Public Transport Network</a:t>
            </a:r>
            <a:endParaRPr lang="en-US" sz="4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51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5009" y="2104099"/>
            <a:ext cx="6817894" cy="40934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marL="571500" marR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MS Mincho"/>
                <a:cs typeface="Calibri" panose="020F0502020204030204" pitchFamily="34" charset="0"/>
              </a:rPr>
              <a:t>Ten (10) </a:t>
            </a:r>
            <a:r>
              <a:rPr lang="en-US" sz="2000" dirty="0">
                <a:ea typeface="MS Mincho"/>
                <a:cs typeface="Calibri" panose="020F0502020204030204" pitchFamily="34" charset="0"/>
              </a:rPr>
              <a:t>public transport routes </a:t>
            </a:r>
            <a:endParaRPr lang="en-US" sz="2000" dirty="0" smtClean="0">
              <a:ea typeface="MS Mincho"/>
              <a:cs typeface="Calibri" panose="020F0502020204030204" pitchFamily="34" charset="0"/>
            </a:endParaRPr>
          </a:p>
          <a:p>
            <a:pPr marL="571500" marR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ea typeface="MS Mincho"/>
                <a:cs typeface="Calibri" panose="020F0502020204030204" pitchFamily="34" charset="0"/>
              </a:rPr>
              <a:t>M</a:t>
            </a:r>
            <a:r>
              <a:rPr lang="en-US" sz="2000" dirty="0" smtClean="0">
                <a:ea typeface="MS Mincho"/>
                <a:cs typeface="Calibri" panose="020F0502020204030204" pitchFamily="34" charset="0"/>
              </a:rPr>
              <a:t>odes </a:t>
            </a:r>
            <a:r>
              <a:rPr lang="en-US" sz="2000" dirty="0">
                <a:ea typeface="MS Mincho"/>
                <a:cs typeface="Calibri" panose="020F0502020204030204" pitchFamily="34" charset="0"/>
              </a:rPr>
              <a:t>of public </a:t>
            </a:r>
            <a:r>
              <a:rPr lang="en-US" sz="2000" dirty="0" smtClean="0">
                <a:ea typeface="MS Mincho"/>
                <a:cs typeface="Calibri" panose="020F0502020204030204" pitchFamily="34" charset="0"/>
              </a:rPr>
              <a:t>transport: City</a:t>
            </a:r>
            <a:r>
              <a:rPr lang="en-US" sz="2000" dirty="0">
                <a:ea typeface="MS Mincho"/>
                <a:cs typeface="Calibri" panose="020F0502020204030204" pitchFamily="34" charset="0"/>
              </a:rPr>
              <a:t>/ Mini bus, </a:t>
            </a:r>
            <a:r>
              <a:rPr lang="en-US" sz="2000" dirty="0" err="1">
                <a:ea typeface="MS Mincho"/>
                <a:cs typeface="Calibri" panose="020F0502020204030204" pitchFamily="34" charset="0"/>
              </a:rPr>
              <a:t>Leguna</a:t>
            </a:r>
            <a:r>
              <a:rPr lang="en-US" sz="2000" dirty="0">
                <a:ea typeface="MS Mincho"/>
                <a:cs typeface="Calibri" panose="020F0502020204030204" pitchFamily="34" charset="0"/>
              </a:rPr>
              <a:t>, CNG etc. </a:t>
            </a:r>
            <a:endParaRPr lang="en-US" sz="2000" dirty="0" smtClean="0">
              <a:ea typeface="MS Mincho"/>
              <a:cs typeface="Calibri" panose="020F0502020204030204" pitchFamily="34" charset="0"/>
            </a:endParaRPr>
          </a:p>
          <a:p>
            <a:pPr marL="571500" marR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MS Mincho"/>
                <a:cs typeface="Calibri" panose="020F0502020204030204" pitchFamily="34" charset="0"/>
              </a:rPr>
              <a:t>Connecting </a:t>
            </a:r>
            <a:r>
              <a:rPr lang="en-US" sz="2000" dirty="0">
                <a:ea typeface="MS Mincho"/>
                <a:cs typeface="Calibri" panose="020F0502020204030204" pitchFamily="34" charset="0"/>
              </a:rPr>
              <a:t>the western portion of the Circular Road (EZ Embankment road) and the National Highway, </a:t>
            </a:r>
            <a:r>
              <a:rPr lang="en-US" sz="2000" dirty="0" smtClean="0">
                <a:ea typeface="MS Mincho"/>
                <a:cs typeface="Calibri" panose="020F0502020204030204" pitchFamily="34" charset="0"/>
              </a:rPr>
              <a:t>N1</a:t>
            </a:r>
          </a:p>
          <a:p>
            <a:pPr marL="571500" marR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MS Mincho"/>
                <a:cs typeface="Calibri" panose="020F0502020204030204" pitchFamily="34" charset="0"/>
              </a:rPr>
              <a:t>Acting </a:t>
            </a:r>
            <a:r>
              <a:rPr lang="en-US" sz="2000" dirty="0">
                <a:ea typeface="MS Mincho"/>
                <a:cs typeface="Calibri" panose="020F0502020204030204" pitchFamily="34" charset="0"/>
              </a:rPr>
              <a:t>as the collector/ distributor of local </a:t>
            </a:r>
            <a:r>
              <a:rPr lang="en-US" sz="2000" dirty="0" smtClean="0">
                <a:ea typeface="MS Mincho"/>
                <a:cs typeface="Calibri" panose="020F0502020204030204" pitchFamily="34" charset="0"/>
              </a:rPr>
              <a:t>passengers</a:t>
            </a:r>
          </a:p>
          <a:p>
            <a:pPr marL="571500" marR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MS Mincho"/>
                <a:cs typeface="Calibri" panose="020F0502020204030204" pitchFamily="34" charset="0"/>
              </a:rPr>
              <a:t>Establishing </a:t>
            </a:r>
            <a:r>
              <a:rPr lang="en-US" sz="2000" dirty="0">
                <a:ea typeface="MS Mincho"/>
                <a:cs typeface="Calibri" panose="020F0502020204030204" pitchFamily="34" charset="0"/>
              </a:rPr>
              <a:t>communication with all the unions and major growth </a:t>
            </a:r>
            <a:r>
              <a:rPr lang="en-US" sz="2000" dirty="0" smtClean="0">
                <a:ea typeface="MS Mincho"/>
                <a:cs typeface="Calibri" panose="020F0502020204030204" pitchFamily="34" charset="0"/>
              </a:rPr>
              <a:t>centers</a:t>
            </a:r>
          </a:p>
          <a:p>
            <a:pPr marL="571500" marR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MS Mincho"/>
                <a:cs typeface="Calibri" panose="020F0502020204030204" pitchFamily="34" charset="0"/>
              </a:rPr>
              <a:t>Stoppages: Collecting passengers</a:t>
            </a:r>
          </a:p>
          <a:p>
            <a:pPr marL="571500" marR="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MS Mincho"/>
                <a:cs typeface="Calibri" panose="020F0502020204030204" pitchFamily="34" charset="0"/>
              </a:rPr>
              <a:t>Transit hub: Parking of public transport</a:t>
            </a:r>
            <a:endParaRPr lang="en-US" sz="2000" dirty="0">
              <a:ea typeface="MS Mincho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167" y="-22418"/>
            <a:ext cx="4525039" cy="6400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44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A974-ABF8-410B-9255-C2144C11B87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58400" cy="847725"/>
          </a:xfrm>
        </p:spPr>
        <p:txBody>
          <a:bodyPr/>
          <a:lstStyle/>
          <a:p>
            <a:r>
              <a:rPr lang="en-US" dirty="0" smtClean="0"/>
              <a:t>Database Schema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53999" y="750626"/>
          <a:ext cx="11442132" cy="553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C375FCB-950E-40C3-A886-27BD10FA6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993" y="6330256"/>
            <a:ext cx="928007" cy="47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3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685" y="1984117"/>
            <a:ext cx="109359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Knowledge Transfer with UDD Officials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Publish reports in Bangla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Update the transportation model upon provision of future land use plan for Mirsharai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sustainable and prospering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Mirsharai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through land-use and transportation planning!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359174"/>
            <a:ext cx="10058400" cy="1450757"/>
          </a:xfrm>
        </p:spPr>
        <p:txBody>
          <a:bodyPr>
            <a:normAutofit/>
          </a:bodyPr>
          <a:lstStyle/>
          <a:p>
            <a:pPr algn="r"/>
            <a:r>
              <a:rPr lang="en-US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Looking Forward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A974-ABF8-410B-9255-C2144C11B87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75FCB-950E-40C3-A886-27BD10FA6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993" y="6330256"/>
            <a:ext cx="928007" cy="47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4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 and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Please share your queries and valuable comments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6" name="Rectangle 1"/>
          <p:cNvSpPr>
            <a:spLocks noChangeArrowheads="1"/>
          </p:cNvSpPr>
          <p:nvPr/>
        </p:nvSpPr>
        <p:spPr bwMode="auto">
          <a:xfrm>
            <a:off x="0" y="1528368"/>
            <a:ext cx="121920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Thank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Your Kind Attention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977129"/>
            <a:ext cx="12192000" cy="73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75FCB-950E-40C3-A886-27BD10FA6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3914431"/>
            <a:ext cx="1463040" cy="74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03904" y="605855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9714" y="5227555"/>
            <a:ext cx="7692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 No. 69, Road No. 16, Block-A,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Banani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Dhaka-1213, Bangladesh.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Telephone: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+88 02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55035214-16;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+880 1856 333 121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E-Mail: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devcon@devconbd.com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www.devconbd.com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1201" y="4709764"/>
            <a:ext cx="3209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DevConsultants</a:t>
            </a:r>
            <a:r>
              <a:rPr kumimoji="0" lang="en-MY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Limited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0" y="5171429"/>
            <a:ext cx="4572000" cy="457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5122" y="3364428"/>
            <a:ext cx="126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Us: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D3A974-ABF8-410B-9255-C2144C11B87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6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10058400" cy="850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Project </a:t>
            </a:r>
            <a:r>
              <a:rPr lang="en-US" b="1" dirty="0"/>
              <a:t>Timeline </a:t>
            </a:r>
            <a:r>
              <a:rPr lang="en-US" b="1" dirty="0" smtClean="0"/>
              <a:t>and Staffing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32331" y="1204666"/>
            <a:ext cx="8875693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Duration: 4 months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20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Experts Engaged: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06261853"/>
              </p:ext>
            </p:extLst>
          </p:nvPr>
        </p:nvGraphicFramePr>
        <p:xfrm>
          <a:off x="1777461" y="2400301"/>
          <a:ext cx="6365825" cy="3593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8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10058400" cy="850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Traffic Surveys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32331" y="1204666"/>
            <a:ext cx="887569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Reconnaissance Survey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shortlisted locations throughout Mirsharai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Production (Household) Survey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480+ Households in 16 Unions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Attraction Survey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- 8 Locations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Traffic Count Survey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- 10 Locations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Origin-Destination (OD) Survey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10 Road-side Locations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Travel Time Survey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7 Routes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Stakeholder Interview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Pourashava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Mayors, Local People, BEZA, Tourist Spot authority, BEPZA, CNG operators/ owners)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Traffic Surveys and Data Collection</a:t>
            </a:r>
            <a:endParaRPr lang="en-US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58400" cy="966788"/>
          </a:xfrm>
        </p:spPr>
        <p:txBody>
          <a:bodyPr/>
          <a:lstStyle/>
          <a:p>
            <a:r>
              <a:rPr lang="en-US" b="1" dirty="0" smtClean="0"/>
              <a:t>Reconnaissance Survey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4013" y="1271076"/>
            <a:ext cx="6770775" cy="4333311"/>
          </a:xfrm>
        </p:spPr>
        <p:txBody>
          <a:bodyPr>
            <a:normAutofit/>
          </a:bodyPr>
          <a:lstStyle/>
          <a:p>
            <a:r>
              <a:rPr lang="en-US" b="1" dirty="0" smtClean="0"/>
              <a:t>Locations Visited: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dirty="0" smtClean="0"/>
              <a:t>Major Intersections (Highway and Local Roads)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dirty="0" smtClean="0"/>
              <a:t>Major Growth Centers and Bazars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dirty="0" err="1" smtClean="0"/>
              <a:t>Pourashava</a:t>
            </a:r>
            <a:r>
              <a:rPr lang="en-US" dirty="0" smtClean="0"/>
              <a:t> HQs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dirty="0" smtClean="0"/>
              <a:t>Ongoing Project Sites: </a:t>
            </a:r>
          </a:p>
          <a:p>
            <a:pPr marL="529146" lvl="1" indent="-236538">
              <a:buFont typeface="Arial" panose="020B0604020202020204" pitchFamily="34" charset="0"/>
              <a:buChar char="•"/>
            </a:pPr>
            <a:r>
              <a:rPr lang="en-US" dirty="0" smtClean="0"/>
              <a:t>Economic Zone – BEZA and BEPZA</a:t>
            </a:r>
          </a:p>
          <a:p>
            <a:pPr marL="529146" lvl="1" indent="-236538">
              <a:buFont typeface="Arial" panose="020B0604020202020204" pitchFamily="34" charset="0"/>
              <a:buChar char="•"/>
            </a:pPr>
            <a:r>
              <a:rPr lang="en-US" dirty="0" smtClean="0"/>
              <a:t>EZ Access Road (Sheikh Hasina Avenue) and Embankment Road- RHD</a:t>
            </a:r>
          </a:p>
          <a:p>
            <a:pPr marL="529146" lvl="1" indent="-236538">
              <a:buFont typeface="Arial" panose="020B0604020202020204" pitchFamily="34" charset="0"/>
              <a:buChar char="•"/>
            </a:pPr>
            <a:r>
              <a:rPr lang="en-US" dirty="0" err="1" smtClean="0"/>
              <a:t>Muhuri</a:t>
            </a:r>
            <a:r>
              <a:rPr lang="en-US" dirty="0" smtClean="0"/>
              <a:t> Project – BWDB 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dirty="0" smtClean="0"/>
              <a:t>Tourist Spots; </a:t>
            </a:r>
            <a:r>
              <a:rPr lang="en-US" dirty="0" err="1" smtClean="0"/>
              <a:t>Mohamaya</a:t>
            </a:r>
            <a:r>
              <a:rPr lang="en-US" dirty="0" smtClean="0"/>
              <a:t> Lake, </a:t>
            </a:r>
            <a:r>
              <a:rPr lang="en-US" dirty="0" err="1" smtClean="0"/>
              <a:t>Khaiyachhara</a:t>
            </a:r>
            <a:endParaRPr lang="en-US" dirty="0" smtClean="0"/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dirty="0" smtClean="0"/>
              <a:t>Schools, Colleges, Industries</a:t>
            </a:r>
          </a:p>
          <a:p>
            <a:pPr marL="529146" lvl="1" indent="-236538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9936" y="0"/>
            <a:ext cx="4682064" cy="636611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A974-ABF8-410B-9255-C2144C11B8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1533</TotalTime>
  <Words>4167</Words>
  <Application>Microsoft Office PowerPoint</Application>
  <PresentationFormat>Widescreen</PresentationFormat>
  <Paragraphs>1384</Paragraphs>
  <Slides>55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MS Gothic</vt:lpstr>
      <vt:lpstr>Arial</vt:lpstr>
      <vt:lpstr>Calibri</vt:lpstr>
      <vt:lpstr>Calibri Light</vt:lpstr>
      <vt:lpstr>Courier New</vt:lpstr>
      <vt:lpstr>Franklin Gothic Book</vt:lpstr>
      <vt:lpstr>MS Mincho</vt:lpstr>
      <vt:lpstr>Symbol</vt:lpstr>
      <vt:lpstr>Times New Roman</vt:lpstr>
      <vt:lpstr>Vrinda</vt:lpstr>
      <vt:lpstr>Wingdings</vt:lpstr>
      <vt:lpstr>Retrospect</vt:lpstr>
      <vt:lpstr>Presentation on Outcomes of Traffic and Transport Surveys &amp; Studies (Package-4)</vt:lpstr>
      <vt:lpstr>Presentation Outline</vt:lpstr>
      <vt:lpstr>Background of the Study</vt:lpstr>
      <vt:lpstr>Goal and Objectives</vt:lpstr>
      <vt:lpstr>Major Challenges</vt:lpstr>
      <vt:lpstr>Project Timeline and Staffing</vt:lpstr>
      <vt:lpstr>Traffic Surveys</vt:lpstr>
      <vt:lpstr>Traffic Surveys and Data Collection</vt:lpstr>
      <vt:lpstr>Reconnaissance Survey</vt:lpstr>
      <vt:lpstr>Reconnaissance Survey</vt:lpstr>
      <vt:lpstr>PowerPoint Presentation</vt:lpstr>
      <vt:lpstr>Traffic Count &amp; OD Survey</vt:lpstr>
      <vt:lpstr>PowerPoint Presentation</vt:lpstr>
      <vt:lpstr>PowerPoint Presentation</vt:lpstr>
      <vt:lpstr>Travel Time Survey</vt:lpstr>
      <vt:lpstr>Household Survey</vt:lpstr>
      <vt:lpstr>Household Survey</vt:lpstr>
      <vt:lpstr>PowerPoint Presentation</vt:lpstr>
      <vt:lpstr>Stakeholder Interview</vt:lpstr>
      <vt:lpstr>Attraction Survey (8 Locations)</vt:lpstr>
      <vt:lpstr>Analyses and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Travel Demand Forecasting  Model (4- step model)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Future Road Network</vt:lpstr>
      <vt:lpstr>PowerPoint Presentation</vt:lpstr>
      <vt:lpstr>PowerPoint Presentation</vt:lpstr>
      <vt:lpstr>Traffic Surveys  Proposed Future Road Network</vt:lpstr>
      <vt:lpstr>Traffic Surveys  Proposed Public Transport Network</vt:lpstr>
      <vt:lpstr>Database Schema</vt:lpstr>
      <vt:lpstr>Looking Forward </vt:lpstr>
      <vt:lpstr>Question and Comments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Rajia</dc:creator>
  <cp:lastModifiedBy>nawshad</cp:lastModifiedBy>
  <cp:revision>161</cp:revision>
  <cp:lastPrinted>2018-06-02T11:04:42Z</cp:lastPrinted>
  <dcterms:created xsi:type="dcterms:W3CDTF">2018-01-02T05:32:59Z</dcterms:created>
  <dcterms:modified xsi:type="dcterms:W3CDTF">2018-10-11T04:45:20Z</dcterms:modified>
</cp:coreProperties>
</file>