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4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272" r:id="rId2"/>
    <p:sldId id="257" r:id="rId3"/>
    <p:sldId id="275" r:id="rId4"/>
    <p:sldId id="273" r:id="rId5"/>
    <p:sldId id="258" r:id="rId6"/>
    <p:sldId id="311" r:id="rId7"/>
    <p:sldId id="276" r:id="rId8"/>
    <p:sldId id="327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8" r:id="rId23"/>
    <p:sldId id="347" r:id="rId24"/>
    <p:sldId id="350" r:id="rId25"/>
    <p:sldId id="351" r:id="rId26"/>
    <p:sldId id="289" r:id="rId27"/>
    <p:sldId id="279" r:id="rId28"/>
    <p:sldId id="323" r:id="rId29"/>
    <p:sldId id="324" r:id="rId30"/>
    <p:sldId id="325" r:id="rId31"/>
    <p:sldId id="326" r:id="rId32"/>
    <p:sldId id="328" r:id="rId33"/>
    <p:sldId id="329" r:id="rId34"/>
    <p:sldId id="330" r:id="rId35"/>
    <p:sldId id="331" r:id="rId36"/>
    <p:sldId id="332" r:id="rId37"/>
    <p:sldId id="297" r:id="rId38"/>
    <p:sldId id="298" r:id="rId39"/>
    <p:sldId id="29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ller - 01" initials="T-0" lastIdx="1" clrIdx="0">
    <p:extLst>
      <p:ext uri="{19B8F6BF-5375-455C-9EA6-DF929625EA0E}">
        <p15:presenceInfo xmlns:p15="http://schemas.microsoft.com/office/powerpoint/2012/main" userId="Tiller - 0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400" autoAdjust="0"/>
  </p:normalViewPr>
  <p:slideViewPr>
    <p:cSldViewPr snapToGrid="0">
      <p:cViewPr varScale="1">
        <p:scale>
          <a:sx n="85" d="100"/>
          <a:sy n="85" d="100"/>
        </p:scale>
        <p:origin x="1406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/>
              <a:t>Percentage of Different Types</a:t>
            </a:r>
            <a:r>
              <a:rPr lang="en-US" sz="1400" baseline="0"/>
              <a:t> of Road</a:t>
            </a:r>
            <a:endParaRPr lang="en-US" sz="1400"/>
          </a:p>
        </c:rich>
      </c:tx>
      <c:layout>
        <c:manualLayout>
          <c:xMode val="edge"/>
          <c:yMode val="edge"/>
          <c:x val="0.16616741427117176"/>
          <c:y val="0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501851266562988"/>
          <c:y val="0.3145823421008544"/>
          <c:w val="0.75304910056974572"/>
          <c:h val="0.63592102283956797"/>
        </c:manualLayout>
      </c:layout>
      <c:pie3DChart>
        <c:varyColors val="1"/>
        <c:ser>
          <c:idx val="0"/>
          <c:order val="0"/>
          <c:explosion val="25"/>
          <c:dLbls>
            <c:dLbl>
              <c:idx val="3"/>
              <c:layout>
                <c:manualLayout>
                  <c:x val="-0.27537737660841177"/>
                  <c:y val="0.1009054715644104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BA5-487F-BB69-61E294BA739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5245076072807973"/>
                  <c:y val="-1.394813265761909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BA5-487F-BB69-61E294BA739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1144890425282206"/>
                  <c:y val="-1.174737246441972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BA5-487F-BB69-61E294BA739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RoadPoly_attribute!$E$174:$E$179</c:f>
              <c:strCache>
                <c:ptCount val="6"/>
                <c:pt idx="0">
                  <c:v>Pucca</c:v>
                </c:pt>
                <c:pt idx="1">
                  <c:v>Katcha</c:v>
                </c:pt>
                <c:pt idx="2">
                  <c:v>Semi-pucca</c:v>
                </c:pt>
                <c:pt idx="3">
                  <c:v>Cement Concrete (CC)</c:v>
                </c:pt>
                <c:pt idx="4">
                  <c:v>Reinforcement Cement Concrete (RCC)</c:v>
                </c:pt>
                <c:pt idx="5">
                  <c:v>Foot over bridge</c:v>
                </c:pt>
              </c:strCache>
            </c:strRef>
          </c:cat>
          <c:val>
            <c:numRef>
              <c:f>RoadPoly_attribute!$F$174:$F$179</c:f>
              <c:numCache>
                <c:formatCode>###0.0</c:formatCode>
                <c:ptCount val="6"/>
                <c:pt idx="0">
                  <c:v>37.547027840481562</c:v>
                </c:pt>
                <c:pt idx="1">
                  <c:v>24.003009781790819</c:v>
                </c:pt>
                <c:pt idx="2">
                  <c:v>36.418359668924005</c:v>
                </c:pt>
                <c:pt idx="3" formatCode="####.0">
                  <c:v>0.3762227238525207</c:v>
                </c:pt>
                <c:pt idx="4">
                  <c:v>1.5801354401805869</c:v>
                </c:pt>
                <c:pt idx="5" formatCode="####.0">
                  <c:v>7.5244544770504143E-2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BA5-487F-BB69-61E294BA739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IN" dirty="0"/>
              <a:t>Structure </a:t>
            </a:r>
            <a:r>
              <a:rPr lang="en-IN" dirty="0" smtClean="0"/>
              <a:t>type</a:t>
            </a:r>
            <a:endParaRPr lang="en-IN" dirty="0"/>
          </a:p>
        </c:rich>
      </c:tx>
      <c:layout>
        <c:manualLayout>
          <c:xMode val="edge"/>
          <c:yMode val="edge"/>
          <c:x val="0.12598311099410472"/>
          <c:y val="4.71142912752640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2859639826319406E-2"/>
          <c:y val="0.25906150501187353"/>
          <c:w val="0.82531634765166551"/>
          <c:h val="0.7227184758519971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0E2-44CE-8232-6D99571D5AF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0E2-44CE-8232-6D99571D5AF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0E2-44CE-8232-6D99571D5AF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0E2-44CE-8232-6D99571D5AF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0E2-44CE-8232-6D99571D5AFF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0E2-44CE-8232-6D99571D5AFF}"/>
              </c:ext>
            </c:extLst>
          </c:dPt>
          <c:dLbls>
            <c:dLbl>
              <c:idx val="0"/>
              <c:layout>
                <c:manualLayout>
                  <c:x val="0.13560058041525297"/>
                  <c:y val="1.1987552650809159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0E2-44CE-8232-6D99571D5AF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7298330594854505E-3"/>
                  <c:y val="-8.709953327818457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0E2-44CE-8232-6D99571D5AF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4606032477647605E-2"/>
                  <c:y val="-1.936844470316696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0E2-44CE-8232-6D99571D5AF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0005121311055629E-3"/>
                  <c:y val="-0.2385684453676867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0E2-44CE-8232-6D99571D5AF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2923361713932099"/>
                  <c:y val="-5.122935751708079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0E2-44CE-8232-6D99571D5AF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Sheet1!$A$3:$A$8</c:f>
              <c:strCache>
                <c:ptCount val="6"/>
                <c:pt idx="0">
                  <c:v>Katcha</c:v>
                </c:pt>
                <c:pt idx="1">
                  <c:v>Pucca</c:v>
                </c:pt>
                <c:pt idx="2">
                  <c:v>Semi pucca</c:v>
                </c:pt>
                <c:pt idx="3">
                  <c:v>Tin Shed</c:v>
                </c:pt>
                <c:pt idx="4">
                  <c:v>Under construction</c:v>
                </c:pt>
                <c:pt idx="5">
                  <c:v>Wooden</c:v>
                </c:pt>
              </c:strCache>
            </c:strRef>
          </c:cat>
          <c:val>
            <c:numRef>
              <c:f>Sheet1!$B$3:$B$8</c:f>
              <c:numCache>
                <c:formatCode>General</c:formatCode>
                <c:ptCount val="6"/>
                <c:pt idx="0">
                  <c:v>458</c:v>
                </c:pt>
                <c:pt idx="1">
                  <c:v>681</c:v>
                </c:pt>
                <c:pt idx="2">
                  <c:v>554</c:v>
                </c:pt>
                <c:pt idx="3">
                  <c:v>1707</c:v>
                </c:pt>
                <c:pt idx="4">
                  <c:v>5</c:v>
                </c:pt>
                <c:pt idx="5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0E2-44CE-8232-6D99571D5AF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Slage</a:t>
            </a:r>
            <a:r>
              <a:rPr lang="en-US" dirty="0"/>
              <a:t> dumping facility</a:t>
            </a:r>
          </a:p>
        </c:rich>
      </c:tx>
      <c:layout>
        <c:manualLayout>
          <c:xMode val="edge"/>
          <c:yMode val="edge"/>
          <c:x val="0.19682421752808557"/>
          <c:y val="4.8634383839215492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A26-42F0-88ED-755DAF943E1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A26-42F0-88ED-755DAF943E1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A26-42F0-88ED-755DAF943E1E}"/>
              </c:ext>
            </c:extLst>
          </c:dPt>
          <c:dLbls>
            <c:dLbl>
              <c:idx val="0"/>
              <c:layout>
                <c:manualLayout>
                  <c:x val="-2.1416994750656167E-2"/>
                  <c:y val="-7.30839895013123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A26-42F0-88ED-755DAF943E1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6910542432195981E-2"/>
                  <c:y val="-2.79469233012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A26-42F0-88ED-755DAF943E1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4664807524059489E-2"/>
                  <c:y val="-3.55701370662000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A26-42F0-88ED-755DAF943E1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[Analysis.xlsx]Sheet1!$C$127:$C$129</c:f>
              <c:strCache>
                <c:ptCount val="3"/>
                <c:pt idx="0">
                  <c:v>Septic Tank</c:v>
                </c:pt>
                <c:pt idx="1">
                  <c:v>Pit</c:v>
                </c:pt>
                <c:pt idx="2">
                  <c:v>Others</c:v>
                </c:pt>
              </c:strCache>
            </c:strRef>
          </c:cat>
          <c:val>
            <c:numRef>
              <c:f>[Analysis.xlsx]Sheet1!$D$127:$D$129</c:f>
              <c:numCache>
                <c:formatCode>General</c:formatCode>
                <c:ptCount val="3"/>
                <c:pt idx="0">
                  <c:v>524</c:v>
                </c:pt>
                <c:pt idx="1">
                  <c:v>1109</c:v>
                </c:pt>
                <c:pt idx="2">
                  <c:v>400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A26-42F0-88ED-755DAF943E1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Waterbody Type by Area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[Utility_Added.xlsx]Utility!$A$22</c:f>
              <c:strCache>
                <c:ptCount val="1"/>
                <c:pt idx="0">
                  <c:v>Type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[Utility_Added.xlsx]Utility!$A$23:$A$27</c:f>
              <c:strCache>
                <c:ptCount val="5"/>
                <c:pt idx="0">
                  <c:v>Canal</c:v>
                </c:pt>
                <c:pt idx="1">
                  <c:v>Ditch</c:v>
                </c:pt>
                <c:pt idx="2">
                  <c:v>Lake</c:v>
                </c:pt>
                <c:pt idx="3">
                  <c:v>Pond</c:v>
                </c:pt>
                <c:pt idx="4">
                  <c:v>River</c:v>
                </c:pt>
              </c:strCache>
            </c:strRef>
          </c:cat>
          <c:val>
            <c:numRef>
              <c:f>[Utility_Added.xlsx]Utility!$C$23:$C$27</c:f>
              <c:numCache>
                <c:formatCode>General</c:formatCode>
                <c:ptCount val="5"/>
                <c:pt idx="0">
                  <c:v>5081257.3023300003</c:v>
                </c:pt>
                <c:pt idx="1">
                  <c:v>1584064.5499780001</c:v>
                </c:pt>
                <c:pt idx="2">
                  <c:v>2058813.7269049999</c:v>
                </c:pt>
                <c:pt idx="3">
                  <c:v>36764948.440737002</c:v>
                </c:pt>
                <c:pt idx="4">
                  <c:v>32879721.033925999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0E7-4CDB-8580-8231E6A82FE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315542616"/>
        <c:axId val="315541440"/>
        <c:axId val="0"/>
      </c:bar3DChart>
      <c:catAx>
        <c:axId val="315542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5541440"/>
        <c:crosses val="autoZero"/>
        <c:auto val="1"/>
        <c:lblAlgn val="ctr"/>
        <c:lblOffset val="100"/>
        <c:noMultiLvlLbl val="0"/>
      </c:catAx>
      <c:valAx>
        <c:axId val="315541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Area</a:t>
                </a:r>
                <a:r>
                  <a:rPr lang="en-US" baseline="0"/>
                  <a:t> (sq. m.)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2.6939413823272092E-2"/>
              <c:y val="0.269084645669291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5542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Waterbody Type by Area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[Utility_Added.xlsx]Utility!$A$22</c:f>
              <c:strCache>
                <c:ptCount val="1"/>
                <c:pt idx="0">
                  <c:v>Type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[Utility_Added.xlsx]Utility!$A$23:$A$27</c:f>
              <c:strCache>
                <c:ptCount val="5"/>
                <c:pt idx="0">
                  <c:v>Canal</c:v>
                </c:pt>
                <c:pt idx="1">
                  <c:v>Ditch</c:v>
                </c:pt>
                <c:pt idx="2">
                  <c:v>Lake</c:v>
                </c:pt>
                <c:pt idx="3">
                  <c:v>Pond</c:v>
                </c:pt>
                <c:pt idx="4">
                  <c:v>River</c:v>
                </c:pt>
              </c:strCache>
            </c:strRef>
          </c:cat>
          <c:val>
            <c:numRef>
              <c:f>[Utility_Added.xlsx]Utility!$C$23:$C$27</c:f>
              <c:numCache>
                <c:formatCode>General</c:formatCode>
                <c:ptCount val="5"/>
                <c:pt idx="0">
                  <c:v>5081257.3023300003</c:v>
                </c:pt>
                <c:pt idx="1">
                  <c:v>1584064.5499780001</c:v>
                </c:pt>
                <c:pt idx="2">
                  <c:v>2058813.7269049999</c:v>
                </c:pt>
                <c:pt idx="3">
                  <c:v>36764948.440737002</c:v>
                </c:pt>
                <c:pt idx="4">
                  <c:v>32879721.033925999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0E7-4CDB-8580-8231E6A82FE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421476488"/>
        <c:axId val="421477272"/>
        <c:axId val="0"/>
      </c:bar3DChart>
      <c:catAx>
        <c:axId val="421476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1477272"/>
        <c:crosses val="autoZero"/>
        <c:auto val="1"/>
        <c:lblAlgn val="ctr"/>
        <c:lblOffset val="100"/>
        <c:noMultiLvlLbl val="0"/>
      </c:catAx>
      <c:valAx>
        <c:axId val="421477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Area</a:t>
                </a:r>
                <a:r>
                  <a:rPr lang="en-US" baseline="0"/>
                  <a:t> (sq. m.)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2.6939413823272092E-2"/>
              <c:y val="0.269084645669291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1476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43C30-59E1-4B68-8C92-460FDB6790E3}" type="datetimeFigureOut">
              <a:rPr lang="en-IN" smtClean="0"/>
              <a:t>14-10-2018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5E902-4A53-4D9C-85B0-2A030C3EF13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1700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17AF7-89D6-4056-BC71-016613DFB0C2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3E924-3BAB-4317-B341-66F503C2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97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3E924-3BAB-4317-B341-66F503C20C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78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3E924-3BAB-4317-B341-66F503C20C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20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EDA47-46F2-4C85-8D08-831EEEB04324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2989-C7B6-4048-BC70-717D240A632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39" y="148593"/>
            <a:ext cx="4397111" cy="126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5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EDA47-46F2-4C85-8D08-831EEEB04324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2989-C7B6-4048-BC70-717D240A6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70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EDA47-46F2-4C85-8D08-831EEEB04324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2989-C7B6-4048-BC70-717D240A6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95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28650" y="6176963"/>
            <a:ext cx="7886700" cy="0"/>
          </a:xfrm>
          <a:prstGeom prst="line">
            <a:avLst/>
          </a:prstGeom>
          <a:ln w="412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4713" y="6311899"/>
            <a:ext cx="2960637" cy="48594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28650" y="6311899"/>
            <a:ext cx="4926063" cy="485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Geomark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Ltd. &amp;</a:t>
            </a:r>
            <a:r>
              <a:rPr lang="en-US" sz="1800" baseline="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Tiller JVC</a:t>
            </a:r>
            <a:endParaRPr lang="en-US" sz="1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18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EDA47-46F2-4C85-8D08-831EEEB04324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2989-C7B6-4048-BC70-717D240A6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84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EDA47-46F2-4C85-8D08-831EEEB04324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2989-C7B6-4048-BC70-717D240A6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8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EDA47-46F2-4C85-8D08-831EEEB04324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2989-C7B6-4048-BC70-717D240A6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4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EDA47-46F2-4C85-8D08-831EEEB04324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2989-C7B6-4048-BC70-717D240A6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30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EDA47-46F2-4C85-8D08-831EEEB04324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2989-C7B6-4048-BC70-717D240A6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8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EDA47-46F2-4C85-8D08-831EEEB04324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2989-C7B6-4048-BC70-717D240A6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3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EDA47-46F2-4C85-8D08-831EEEB04324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2989-C7B6-4048-BC70-717D240A6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7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EDA47-46F2-4C85-8D08-831EEEB04324}" type="datetimeFigureOut">
              <a:rPr lang="en-US" smtClean="0"/>
              <a:t>10/14/2018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B2989-C7B6-4048-BC70-717D240A6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"/>
          <a:stretch/>
        </p:blipFill>
        <p:spPr>
          <a:xfrm>
            <a:off x="-1" y="-1058779"/>
            <a:ext cx="9161585" cy="8796009"/>
          </a:xfrm>
        </p:spPr>
      </p:pic>
    </p:spTree>
    <p:extLst>
      <p:ext uri="{BB962C8B-B14F-4D97-AF65-F5344CB8AC3E}">
        <p14:creationId xmlns:p14="http://schemas.microsoft.com/office/powerpoint/2010/main" val="278096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DDB5CA-1A71-4C7B-BBB5-74CC56466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826" y="431321"/>
            <a:ext cx="3623095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ROAD TYPE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C8165D0-E13B-4220-B3CF-A3F8D119AD7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0" y="69012"/>
            <a:ext cx="4822166" cy="59730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43E63309-0295-402A-81E9-6014BACB71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1037861"/>
              </p:ext>
            </p:extLst>
          </p:nvPr>
        </p:nvGraphicFramePr>
        <p:xfrm>
          <a:off x="4684976" y="2324248"/>
          <a:ext cx="4382135" cy="298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34532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C78D68-E124-43B8-A84F-3C05CBE76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6505" y="0"/>
            <a:ext cx="4123427" cy="108050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DRAINAGE </a:t>
            </a:r>
            <a:r>
              <a:rPr lang="en-US" b="1" dirty="0">
                <a:solidFill>
                  <a:srgbClr val="FF0000"/>
                </a:solidFill>
              </a:rPr>
              <a:t>SYSTEMS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C7975BE-4E8F-41D4-AF02-678C939CE12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91"/>
            <a:ext cx="4986601" cy="598673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18AEFF1-99C1-4338-ADB4-63029134AB5E}"/>
              </a:ext>
            </a:extLst>
          </p:cNvPr>
          <p:cNvGrpSpPr>
            <a:grpSpLocks/>
          </p:cNvGrpSpPr>
          <p:nvPr/>
        </p:nvGrpSpPr>
        <p:grpSpPr bwMode="auto">
          <a:xfrm>
            <a:off x="4977340" y="1333613"/>
            <a:ext cx="4160940" cy="4362275"/>
            <a:chOff x="7" y="7"/>
            <a:chExt cx="8115" cy="47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5E71F7F-0CBA-4148-B93A-04F2D316B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" y="1027"/>
              <a:ext cx="6664" cy="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17F77DB-88EA-474D-BB30-7DA1C639EF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" y="4394"/>
              <a:ext cx="99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AA745B9-D180-45F0-8780-5E1CD46A2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7" y="4394"/>
              <a:ext cx="99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614B1F2-6E0C-435E-975C-54D01DCBD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" y="7"/>
              <a:ext cx="8115" cy="4725"/>
            </a:xfrm>
            <a:prstGeom prst="rect">
              <a:avLst/>
            </a:prstGeom>
            <a:noFill/>
            <a:ln w="9525">
              <a:solidFill>
                <a:srgbClr val="DFE4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" name="Text Box 36">
              <a:extLst>
                <a:ext uri="{FF2B5EF4-FFF2-40B4-BE49-F238E27FC236}">
                  <a16:creationId xmlns:a16="http://schemas.microsoft.com/office/drawing/2014/main" xmlns="" id="{E8A2CBC9-C8A6-4661-8084-646008665A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" y="223"/>
              <a:ext cx="5192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>
                <a:lnSpc>
                  <a:spcPts val="155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spc="-15" dirty="0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Type</a:t>
              </a:r>
              <a:r>
                <a:rPr lang="en-US" sz="1600" b="1" spc="-305" dirty="0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1600" b="1" dirty="0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of</a:t>
              </a:r>
              <a:r>
                <a:rPr lang="en-US" sz="1600" b="1" spc="-305" dirty="0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1600" b="1" dirty="0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Drain</a:t>
              </a:r>
              <a:r>
                <a:rPr lang="en-US" sz="1600" b="1" spc="-305" dirty="0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1600" b="1" dirty="0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in</a:t>
              </a:r>
              <a:r>
                <a:rPr lang="en-US" sz="1600" b="1" spc="-305" dirty="0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1600" b="1" dirty="0" err="1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Mirsharai</a:t>
              </a:r>
              <a:r>
                <a:rPr lang="en-US" sz="1600" b="1" spc="-315" dirty="0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1600" b="1" dirty="0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Municipality</a:t>
              </a:r>
              <a:endPara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Text Box 37">
              <a:extLst>
                <a:ext uri="{FF2B5EF4-FFF2-40B4-BE49-F238E27FC236}">
                  <a16:creationId xmlns:a16="http://schemas.microsoft.com/office/drawing/2014/main" xmlns="" id="{04A51D09-64F6-454E-8BDA-169397A53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8" y="4363"/>
              <a:ext cx="44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>
                <a:lnSpc>
                  <a:spcPts val="87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900">
                  <a:solidFill>
                    <a:srgbClr val="44536A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Pucca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Text Box 38">
              <a:extLst>
                <a:ext uri="{FF2B5EF4-FFF2-40B4-BE49-F238E27FC236}">
                  <a16:creationId xmlns:a16="http://schemas.microsoft.com/office/drawing/2014/main" xmlns="" id="{F6E27814-A44E-4404-B258-C4D449216B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0" y="4363"/>
              <a:ext cx="519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>
                <a:lnSpc>
                  <a:spcPts val="87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900">
                  <a:solidFill>
                    <a:srgbClr val="44536A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Katcha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Text Box 39">
              <a:extLst>
                <a:ext uri="{FF2B5EF4-FFF2-40B4-BE49-F238E27FC236}">
                  <a16:creationId xmlns:a16="http://schemas.microsoft.com/office/drawing/2014/main" xmlns="" id="{DD845852-A27D-45A3-94ED-340876F1D9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7" y="3651"/>
              <a:ext cx="546" cy="500"/>
            </a:xfrm>
            <a:prstGeom prst="rect">
              <a:avLst/>
            </a:prstGeom>
            <a:noFill/>
            <a:ln w="9525">
              <a:solidFill>
                <a:srgbClr val="BEBEB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33020" marR="0">
                <a:spcBef>
                  <a:spcPts val="140"/>
                </a:spcBef>
                <a:spcAft>
                  <a:spcPts val="0"/>
                </a:spcAft>
              </a:pPr>
              <a:r>
                <a:rPr lang="en-US" sz="900">
                  <a:solidFill>
                    <a:srgbClr val="333E5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Pucca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71120" marR="0">
                <a:spcBef>
                  <a:spcPts val="70"/>
                </a:spcBef>
                <a:spcAft>
                  <a:spcPts val="0"/>
                </a:spcAft>
              </a:pPr>
              <a:r>
                <a:rPr lang="en-US" sz="900">
                  <a:solidFill>
                    <a:srgbClr val="333E5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82%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Text Box 40">
              <a:extLst>
                <a:ext uri="{FF2B5EF4-FFF2-40B4-BE49-F238E27FC236}">
                  <a16:creationId xmlns:a16="http://schemas.microsoft.com/office/drawing/2014/main" xmlns="" id="{05C617B2-93E1-48C9-81A7-53EB3A4E6D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3" y="793"/>
              <a:ext cx="617" cy="500"/>
            </a:xfrm>
            <a:prstGeom prst="rect">
              <a:avLst/>
            </a:prstGeom>
            <a:noFill/>
            <a:ln w="9525">
              <a:solidFill>
                <a:srgbClr val="BEBEB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92710" marR="26670" indent="-60960">
                <a:lnSpc>
                  <a:spcPct val="105000"/>
                </a:lnSpc>
                <a:spcBef>
                  <a:spcPts val="140"/>
                </a:spcBef>
                <a:spcAft>
                  <a:spcPts val="0"/>
                </a:spcAft>
              </a:pPr>
              <a:r>
                <a:rPr lang="en-US" sz="900">
                  <a:solidFill>
                    <a:srgbClr val="333E5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Katcha 18%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9770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618D24-CA59-46CE-BF09-ABB81D0EA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781" y="46344"/>
            <a:ext cx="4088922" cy="70866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BARAIYAR HAT POURASHVA </a:t>
            </a:r>
            <a:r>
              <a:rPr lang="en-US" sz="2400" b="1" dirty="0" smtClean="0">
                <a:solidFill>
                  <a:schemeClr val="accent4"/>
                </a:solidFill>
              </a:rPr>
              <a:t>STRUCTURE TYPE</a:t>
            </a:r>
            <a:endParaRPr lang="en-US" sz="2400" b="1" dirty="0">
              <a:solidFill>
                <a:schemeClr val="accent4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DAA13DA-E289-4B40-A345-77267CD5B3D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11" y="46344"/>
            <a:ext cx="4830792" cy="610991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7682BAAC-4104-427C-A389-3B851A0F15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7689734"/>
              </p:ext>
            </p:extLst>
          </p:nvPr>
        </p:nvGraphicFramePr>
        <p:xfrm>
          <a:off x="4942936" y="2251494"/>
          <a:ext cx="3692106" cy="3904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083165"/>
              </p:ext>
            </p:extLst>
          </p:nvPr>
        </p:nvGraphicFramePr>
        <p:xfrm>
          <a:off x="4968815" y="855973"/>
          <a:ext cx="3623093" cy="1362575"/>
        </p:xfrm>
        <a:graphic>
          <a:graphicData uri="http://schemas.openxmlformats.org/drawingml/2006/table">
            <a:tbl>
              <a:tblPr firstRow="1" firstCol="1" bandRow="1"/>
              <a:tblGrid>
                <a:gridCol w="2620961"/>
                <a:gridCol w="1002132"/>
              </a:tblGrid>
              <a:tr h="1651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Structure Type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Number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1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Pucca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681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1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Semi pucca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554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Katcha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458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1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Tin Shed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1707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</a:tr>
              <a:tr h="1651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Under Construction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1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Wooden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1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Total Structure 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3407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9758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85780F-F26F-4628-9A34-0C1EBFE9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236" y="0"/>
            <a:ext cx="2821916" cy="750609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ROAD TYPE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6D6980D-DFF7-494F-9FA6-DFA5FB9F6B7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102"/>
            <a:ext cx="4748169" cy="563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71B998-F985-45BD-9934-7CDF0F8CE34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169" y="1417739"/>
            <a:ext cx="4269996" cy="4538444"/>
          </a:xfrm>
          <a:prstGeom prst="rect">
            <a:avLst/>
          </a:prstGeom>
          <a:noFill/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11081"/>
              </p:ext>
            </p:extLst>
          </p:nvPr>
        </p:nvGraphicFramePr>
        <p:xfrm>
          <a:off x="4675517" y="108408"/>
          <a:ext cx="4342647" cy="1287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1903"/>
                <a:gridCol w="157074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Road Type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Length (Km)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210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BS Road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1.331177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HBB Road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4.271817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Katcha Road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4.559328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Pucca Road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21.114129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RCC Road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3.432527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length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34.708978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5528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219823-5EE7-4C96-8B31-1135910C0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883" y="415152"/>
            <a:ext cx="3238674" cy="6583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DRAIN TYPE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B90F0BD4-D1DC-4B9F-AE46-6BA5E432A0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9370054"/>
              </p:ext>
            </p:extLst>
          </p:nvPr>
        </p:nvGraphicFramePr>
        <p:xfrm>
          <a:off x="1623269" y="1214460"/>
          <a:ext cx="6551802" cy="11828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5694">
                  <a:extLst>
                    <a:ext uri="{9D8B030D-6E8A-4147-A177-3AD203B41FA5}">
                      <a16:colId xmlns:a16="http://schemas.microsoft.com/office/drawing/2014/main" xmlns="" val="538849732"/>
                    </a:ext>
                  </a:extLst>
                </a:gridCol>
                <a:gridCol w="1553499">
                  <a:extLst>
                    <a:ext uri="{9D8B030D-6E8A-4147-A177-3AD203B41FA5}">
                      <a16:colId xmlns:a16="http://schemas.microsoft.com/office/drawing/2014/main" xmlns="" val="2524657191"/>
                    </a:ext>
                  </a:extLst>
                </a:gridCol>
                <a:gridCol w="1465699">
                  <a:extLst>
                    <a:ext uri="{9D8B030D-6E8A-4147-A177-3AD203B41FA5}">
                      <a16:colId xmlns:a16="http://schemas.microsoft.com/office/drawing/2014/main" xmlns="" val="4058878389"/>
                    </a:ext>
                  </a:extLst>
                </a:gridCol>
                <a:gridCol w="1091722">
                  <a:extLst>
                    <a:ext uri="{9D8B030D-6E8A-4147-A177-3AD203B41FA5}">
                      <a16:colId xmlns:a16="http://schemas.microsoft.com/office/drawing/2014/main" xmlns="" val="1775786935"/>
                    </a:ext>
                  </a:extLst>
                </a:gridCol>
                <a:gridCol w="436688">
                  <a:extLst>
                    <a:ext uri="{9D8B030D-6E8A-4147-A177-3AD203B41FA5}">
                      <a16:colId xmlns:a16="http://schemas.microsoft.com/office/drawing/2014/main" xmlns="" val="3167747505"/>
                    </a:ext>
                  </a:extLst>
                </a:gridCol>
                <a:gridCol w="1418500">
                  <a:extLst>
                    <a:ext uri="{9D8B030D-6E8A-4147-A177-3AD203B41FA5}">
                      <a16:colId xmlns:a16="http://schemas.microsoft.com/office/drawing/2014/main" xmlns="" val="1836519754"/>
                    </a:ext>
                  </a:extLst>
                </a:gridCol>
              </a:tblGrid>
              <a:tr h="3655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</a:rPr>
                        <a:t>Sl No.</a:t>
                      </a:r>
                      <a:endParaRPr lang="en-US" sz="1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Type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</a:rPr>
                        <a:t>Length (Km)</a:t>
                      </a:r>
                      <a:endParaRPr lang="en-US" sz="1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</a:rPr>
                        <a:t>Length (m)</a:t>
                      </a:r>
                      <a:endParaRPr lang="en-US" sz="1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</a:rPr>
                        <a:t>%</a:t>
                      </a:r>
                      <a:endParaRPr lang="en-US" sz="1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Remarks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31105331"/>
                  </a:ext>
                </a:extLst>
              </a:tr>
              <a:tr h="4518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Pucca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9.179631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9179.631497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16724020"/>
                  </a:ext>
                </a:extLst>
              </a:tr>
              <a:tr h="3655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Katcha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0.201198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201.197838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5720246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EAE623A9-5419-47FF-AC8F-7EC4CA501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73795" y="-1647115"/>
            <a:ext cx="10622151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kumimoji="0" lang="en-US" altLang="en-US" sz="1100" b="0" i="0" u="none" strike="noStrike" cap="none" normalizeH="0" baseline="0" bmk="">
                <a:ln>
                  <a:noFill/>
                </a:ln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able </a:t>
            </a:r>
            <a:r>
              <a:rPr kumimoji="0" lang="en-US" altLang="en-US" sz="1100" b="0" i="0" u="none" strike="noStrike" cap="none" normalizeH="0" baseline="0" bmk="_Toc524360632">
                <a:ln>
                  <a:noFill/>
                </a:ln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17 Drainage Type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0FA2B9E-DE00-4094-A678-24E1374909D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196" y="2630255"/>
            <a:ext cx="4630723" cy="3154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1970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AE06EF-3743-497C-AFBA-ADC2B8328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948" y="210722"/>
            <a:ext cx="4530579" cy="5576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Sludge Management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3D790F65-48D4-402D-A778-F4710B09D4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6789124"/>
              </p:ext>
            </p:extLst>
          </p:nvPr>
        </p:nvGraphicFramePr>
        <p:xfrm>
          <a:off x="612475" y="937699"/>
          <a:ext cx="7608498" cy="18745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0850">
                  <a:extLst>
                    <a:ext uri="{9D8B030D-6E8A-4147-A177-3AD203B41FA5}">
                      <a16:colId xmlns:a16="http://schemas.microsoft.com/office/drawing/2014/main" xmlns="" val="85801673"/>
                    </a:ext>
                  </a:extLst>
                </a:gridCol>
                <a:gridCol w="2536166">
                  <a:extLst>
                    <a:ext uri="{9D8B030D-6E8A-4147-A177-3AD203B41FA5}">
                      <a16:colId xmlns:a16="http://schemas.microsoft.com/office/drawing/2014/main" xmlns="" val="802748903"/>
                    </a:ext>
                  </a:extLst>
                </a:gridCol>
                <a:gridCol w="1437161">
                  <a:extLst>
                    <a:ext uri="{9D8B030D-6E8A-4147-A177-3AD203B41FA5}">
                      <a16:colId xmlns:a16="http://schemas.microsoft.com/office/drawing/2014/main" xmlns="" val="3577949413"/>
                    </a:ext>
                  </a:extLst>
                </a:gridCol>
                <a:gridCol w="1014466">
                  <a:extLst>
                    <a:ext uri="{9D8B030D-6E8A-4147-A177-3AD203B41FA5}">
                      <a16:colId xmlns:a16="http://schemas.microsoft.com/office/drawing/2014/main" xmlns="" val="553583392"/>
                    </a:ext>
                  </a:extLst>
                </a:gridCol>
                <a:gridCol w="1859855">
                  <a:extLst>
                    <a:ext uri="{9D8B030D-6E8A-4147-A177-3AD203B41FA5}">
                      <a16:colId xmlns:a16="http://schemas.microsoft.com/office/drawing/2014/main" xmlns="" val="1184202973"/>
                    </a:ext>
                  </a:extLst>
                </a:gridCol>
              </a:tblGrid>
              <a:tr h="3580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Sl</a:t>
                      </a:r>
                      <a:r>
                        <a:rPr lang="en-US" sz="1100" dirty="0">
                          <a:effectLst/>
                        </a:rPr>
                        <a:t> No.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Sludge Dump type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number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%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Remarks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78276930"/>
                  </a:ext>
                </a:extLst>
              </a:tr>
              <a:tr h="4425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Septic Tank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524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26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54071076"/>
                  </a:ext>
                </a:extLst>
              </a:tr>
              <a:tr h="3580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Pit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1109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54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18532562"/>
                  </a:ext>
                </a:extLst>
              </a:tr>
              <a:tr h="3580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Others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81254733"/>
                  </a:ext>
                </a:extLst>
              </a:tr>
              <a:tr h="3580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100%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96338085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F7ECB194-1266-47C3-994A-3B275174FF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6870051"/>
              </p:ext>
            </p:extLst>
          </p:nvPr>
        </p:nvGraphicFramePr>
        <p:xfrm>
          <a:off x="1876948" y="2794958"/>
          <a:ext cx="5050063" cy="335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90473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487" y="158092"/>
            <a:ext cx="8213425" cy="1325563"/>
          </a:xfrm>
        </p:spPr>
        <p:txBody>
          <a:bodyPr/>
          <a:lstStyle/>
          <a:p>
            <a:r>
              <a:rPr lang="en-IN" b="1" dirty="0" smtClean="0">
                <a:solidFill>
                  <a:srgbClr val="FF0000"/>
                </a:solidFill>
              </a:rPr>
              <a:t>MIRSHARAI UPAZILA FINDINGS</a:t>
            </a:r>
            <a:endParaRPr lang="en-IN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1862918"/>
              </p:ext>
            </p:extLst>
          </p:nvPr>
        </p:nvGraphicFramePr>
        <p:xfrm>
          <a:off x="628649" y="1587256"/>
          <a:ext cx="8239306" cy="4244200"/>
        </p:xfrm>
        <a:graphic>
          <a:graphicData uri="http://schemas.openxmlformats.org/drawingml/2006/table">
            <a:tbl>
              <a:tblPr firstRow="1" firstCol="1" bandRow="1"/>
              <a:tblGrid>
                <a:gridCol w="732744"/>
                <a:gridCol w="2930979"/>
                <a:gridCol w="1058408"/>
                <a:gridCol w="1302658"/>
                <a:gridCol w="2214517"/>
              </a:tblGrid>
              <a:tr h="530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SL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Structure Type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Number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%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Remarks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Katcha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 (Fence different and roof tin and other)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64719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37.574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Pucca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19710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11.443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Semi </a:t>
                      </a:r>
                      <a:r>
                        <a:rPr lang="en-US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Pucca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18319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10.635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Tin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Shed (fence and roof)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69351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40.263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Predominant Structure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</a:tr>
              <a:tr h="530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Under Construction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144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0.084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Wooden 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.0001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5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Total Structure </a:t>
                      </a:r>
                      <a:endParaRPr lang="en-IN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172245</a:t>
                      </a:r>
                      <a:endParaRPr lang="en-IN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100</a:t>
                      </a:r>
                      <a:endParaRPr lang="en-IN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Vrinda" panose="020B0502040204020203" pitchFamily="34" charset="0"/>
                        </a:rPr>
                        <a:t> </a:t>
                      </a:r>
                      <a:endParaRPr lang="en-IN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3379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18" y="2418274"/>
            <a:ext cx="3392735" cy="790813"/>
          </a:xfrm>
        </p:spPr>
        <p:txBody>
          <a:bodyPr>
            <a:normAutofit fontScale="90000"/>
          </a:bodyPr>
          <a:lstStyle/>
          <a:p>
            <a:pPr algn="ctr"/>
            <a:r>
              <a:rPr lang="en-IN" b="1" dirty="0" smtClean="0">
                <a:solidFill>
                  <a:srgbClr val="FF0000"/>
                </a:solidFill>
              </a:rPr>
              <a:t>STRUCTURE MAP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2438" y="-77638"/>
            <a:ext cx="4848046" cy="6254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086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310" y="0"/>
            <a:ext cx="6246603" cy="690113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 smtClean="0" bmk="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b="1" dirty="0" bmk="">
                <a:latin typeface="Arial" panose="020B0604020202020204" pitchFamily="34" charset="0"/>
                <a:ea typeface="Times New Roman" panose="02020603050405020304" pitchFamily="18" charset="0"/>
              </a:rPr>
              <a:t>Building Structure Use 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8602166"/>
              </p:ext>
            </p:extLst>
          </p:nvPr>
        </p:nvGraphicFramePr>
        <p:xfrm>
          <a:off x="5201730" y="1035171"/>
          <a:ext cx="3847380" cy="51532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8915"/>
                <a:gridCol w="1397645"/>
                <a:gridCol w="654329"/>
                <a:gridCol w="483850"/>
                <a:gridCol w="982641"/>
              </a:tblGrid>
              <a:tr h="392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SL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Structure Type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%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Remarks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282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Administrative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349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.203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282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Agricultural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8495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4.931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282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Commercial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6740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3.912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282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Community Service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1166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.677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282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Education &amp; Research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1139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.661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282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Healthcare Facility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.043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282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Industrial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1159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.673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282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Mixed Use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346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.201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392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Residential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148020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85.924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Predominant use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282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Service Activity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1808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1.050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392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Transport &amp; Communication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.092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282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Under Construction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2287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1.328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282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Abandoned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528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.306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2822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5887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Amount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172245</a:t>
                      </a:r>
                      <a:endParaRPr lang="en-IN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100%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097" name="Picture 4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47" y="1035171"/>
            <a:ext cx="4876800" cy="469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645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2994444" cy="943454"/>
          </a:xfrm>
        </p:spPr>
        <p:txBody>
          <a:bodyPr/>
          <a:lstStyle/>
          <a:p>
            <a:pPr algn="ctr"/>
            <a:r>
              <a:rPr lang="en-US" b="1" dirty="0" bmk="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Structure Use </a:t>
            </a:r>
            <a:r>
              <a:rPr lang="en-US" sz="3200" b="1" dirty="0" bmk="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en-US" sz="3200" b="1" dirty="0" bmk="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3200" b="1" dirty="0" smtClean="0" bmk="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Map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82" y="-34506"/>
            <a:ext cx="5132717" cy="6176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510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Geomart\Desktop\RFP UDD\Mirershorai.jpg">
            <a:extLst>
              <a:ext uri="{FF2B5EF4-FFF2-40B4-BE49-F238E27FC236}">
                <a16:creationId xmlns:a16="http://schemas.microsoft.com/office/drawing/2014/main" xmlns="" id="{A516033D-9AE2-469C-A252-3D95ED8B5DB9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2725" y="855980"/>
            <a:ext cx="3638550" cy="514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2684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92D050"/>
                </a:solidFill>
                <a:latin typeface="Tw Cen MT Condensed Extra Bold" panose="020B0803020202020204" pitchFamily="34" charset="0"/>
                <a:cs typeface="Times New Roman" panose="02020603050405020304" pitchFamily="18" charset="0"/>
              </a:rPr>
              <a:t>PREPARATION OF DEVELOPMENT PLAN FOR MIRSHARAI UPAZILA, CHITTAGONG DISTRICT: RISK SENSITIVE LANDUSE PLAN (MUDP). </a:t>
            </a:r>
          </a:p>
          <a:p>
            <a:pPr algn="ctr"/>
            <a:endParaRPr lang="en-US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</a:t>
            </a:r>
          </a:p>
          <a:p>
            <a:pPr algn="ctr"/>
            <a:r>
              <a:rPr 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Bell MT" panose="02020503060305020303" pitchFamily="18" charset="0"/>
              </a:rPr>
              <a:t>DRAFT </a:t>
            </a:r>
            <a:r>
              <a:rPr lang="en-US" sz="3600" b="1" dirty="0" smtClean="0">
                <a:solidFill>
                  <a:srgbClr val="FF0000"/>
                </a:solidFill>
                <a:latin typeface="Bell MT" panose="02020503060305020303" pitchFamily="18" charset="0"/>
              </a:rPr>
              <a:t>FINAL REPORT</a:t>
            </a:r>
            <a:endParaRPr lang="en-US" sz="3600" b="1" dirty="0">
              <a:solidFill>
                <a:srgbClr val="FF0000"/>
              </a:solidFill>
              <a:latin typeface="Bell MT" panose="02020503060305020303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Bell MT" panose="02020503060305020303" pitchFamily="18" charset="0"/>
              </a:rPr>
              <a:t>Package -1 Physical feature Survey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Bell MT" panose="02020503060305020303" pitchFamily="18" charset="0"/>
              </a:rPr>
              <a:t>Package -3 Socio economic Survey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789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405784"/>
              </p:ext>
            </p:extLst>
          </p:nvPr>
        </p:nvGraphicFramePr>
        <p:xfrm>
          <a:off x="5736565" y="1009292"/>
          <a:ext cx="3191777" cy="43563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045"/>
                <a:gridCol w="940428"/>
                <a:gridCol w="540468"/>
                <a:gridCol w="504173"/>
                <a:gridCol w="920663"/>
              </a:tblGrid>
              <a:tr h="13566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Sl</a:t>
                      </a:r>
                      <a:r>
                        <a:rPr lang="en-US" sz="1100" dirty="0">
                          <a:effectLst/>
                        </a:rPr>
                        <a:t> No.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Structure Condition 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Structure Number 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%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Remarks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599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Good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21399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13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599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Average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58875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11998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Poor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91971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Predominant poor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599944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100%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794958" y="141593"/>
            <a:ext cx="4106173" cy="89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07859" tIns="36501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Structure Condition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1" name="Picture 4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291"/>
            <a:ext cx="5671519" cy="442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 flipV="1">
            <a:off x="2985751" y="1939182"/>
            <a:ext cx="5788750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535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70" y="-69012"/>
            <a:ext cx="5020573" cy="692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768" y="1943662"/>
            <a:ext cx="383157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8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1865383"/>
              </p:ext>
            </p:extLst>
          </p:nvPr>
        </p:nvGraphicFramePr>
        <p:xfrm>
          <a:off x="5267505" y="1604512"/>
          <a:ext cx="3678088" cy="38128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4395"/>
                <a:gridCol w="1698238"/>
                <a:gridCol w="854291"/>
                <a:gridCol w="701164"/>
              </a:tblGrid>
              <a:tr h="1062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Sl</a:t>
                      </a:r>
                      <a:r>
                        <a:rPr lang="en-US" sz="1100" dirty="0">
                          <a:effectLst/>
                        </a:rPr>
                        <a:t> No.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Water body Type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Remarks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6245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Canal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531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Ditch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3392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531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Lake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531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Pond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18868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531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River 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627820" y="103878"/>
            <a:ext cx="3117371" cy="74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07859" tIns="36501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 bmk="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Water Bodies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00000000-0008-0000-00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2831479"/>
              </p:ext>
            </p:extLst>
          </p:nvPr>
        </p:nvGraphicFramePr>
        <p:xfrm>
          <a:off x="0" y="992038"/>
          <a:ext cx="5106838" cy="5132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6659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834" y="-86264"/>
            <a:ext cx="4822166" cy="694426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784855"/>
              </p:ext>
            </p:extLst>
          </p:nvPr>
        </p:nvGraphicFramePr>
        <p:xfrm>
          <a:off x="353683" y="3001513"/>
          <a:ext cx="3692105" cy="1044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2105"/>
              </a:tblGrid>
              <a:tr h="1044276">
                <a:tc>
                  <a:txBody>
                    <a:bodyPr/>
                    <a:lstStyle/>
                    <a:p>
                      <a:r>
                        <a:rPr lang="en-IN" sz="3600" dirty="0" smtClean="0"/>
                        <a:t>ROAD NETWORK</a:t>
                      </a:r>
                      <a:endParaRPr lang="en-IN" sz="3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6815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267505" y="1604512"/>
          <a:ext cx="3678088" cy="38128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4395"/>
                <a:gridCol w="1698238"/>
                <a:gridCol w="854291"/>
                <a:gridCol w="701164"/>
              </a:tblGrid>
              <a:tr h="10627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Sl</a:t>
                      </a:r>
                      <a:r>
                        <a:rPr lang="en-US" sz="1100" dirty="0">
                          <a:effectLst/>
                        </a:rPr>
                        <a:t> No.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Water body Type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Remarks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6245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Canal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531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Ditch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3392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531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Lake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531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Pond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18868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  <a:tr h="531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River 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IN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IN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627820" y="103878"/>
            <a:ext cx="3117371" cy="74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07859" tIns="36501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 bmk="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Water Bodies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00000000-0008-0000-0000-000003000000}"/>
              </a:ext>
            </a:extLst>
          </p:cNvPr>
          <p:cNvGraphicFramePr/>
          <p:nvPr/>
        </p:nvGraphicFramePr>
        <p:xfrm>
          <a:off x="0" y="992038"/>
          <a:ext cx="5106838" cy="5132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5445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637" y="-143569"/>
            <a:ext cx="5739363" cy="6846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46" y="2874159"/>
            <a:ext cx="3115326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00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5"/>
          <a:stretch/>
        </p:blipFill>
        <p:spPr>
          <a:xfrm>
            <a:off x="0" y="0"/>
            <a:ext cx="9144000" cy="62925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0A82542-FF1F-4BAE-9FF2-38926C69AD20}"/>
              </a:ext>
            </a:extLst>
          </p:cNvPr>
          <p:cNvSpPr/>
          <p:nvPr/>
        </p:nvSpPr>
        <p:spPr>
          <a:xfrm>
            <a:off x="3313972" y="3781230"/>
            <a:ext cx="400930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THANK YOU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END PACKAGE -1</a:t>
            </a:r>
          </a:p>
        </p:txBody>
      </p:sp>
    </p:spTree>
    <p:extLst>
      <p:ext uri="{BB962C8B-B14F-4D97-AF65-F5344CB8AC3E}">
        <p14:creationId xmlns:p14="http://schemas.microsoft.com/office/powerpoint/2010/main" val="4005797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26845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E:\Mirershorai Project\Mirsharai\Socio-economic\Mobilisation Report\Picture\1598126-2144424.jpg">
            <a:extLst>
              <a:ext uri="{FF2B5EF4-FFF2-40B4-BE49-F238E27FC236}">
                <a16:creationId xmlns:a16="http://schemas.microsoft.com/office/drawing/2014/main" xmlns="" id="{5891B8C4-3517-4597-BBF3-D6F7CBF3F78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1" y="38688"/>
            <a:ext cx="9085277" cy="61910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3464110-5411-4327-8818-7C2C7441C90B}"/>
              </a:ext>
            </a:extLst>
          </p:cNvPr>
          <p:cNvSpPr/>
          <p:nvPr/>
        </p:nvSpPr>
        <p:spPr>
          <a:xfrm>
            <a:off x="2286000" y="29673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Package -3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Socio Economic &amp; Other Survey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Findings</a:t>
            </a:r>
          </a:p>
        </p:txBody>
      </p:sp>
    </p:spTree>
    <p:extLst>
      <p:ext uri="{BB962C8B-B14F-4D97-AF65-F5344CB8AC3E}">
        <p14:creationId xmlns:p14="http://schemas.microsoft.com/office/powerpoint/2010/main" val="1415637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A58703-EB53-4C80-BB09-39476047B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026" y="413336"/>
            <a:ext cx="4668513" cy="82823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House Hold Survey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1E8C3B3B-FE8A-4EEC-978F-E9C437041A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9067793"/>
              </p:ext>
            </p:extLst>
          </p:nvPr>
        </p:nvGraphicFramePr>
        <p:xfrm>
          <a:off x="939567" y="1484850"/>
          <a:ext cx="6946083" cy="4261822"/>
        </p:xfrm>
        <a:graphic>
          <a:graphicData uri="http://schemas.openxmlformats.org/drawingml/2006/table">
            <a:tbl>
              <a:tblPr firstRow="1" firstCol="1" bandRow="1"/>
              <a:tblGrid>
                <a:gridCol w="1403958">
                  <a:extLst>
                    <a:ext uri="{9D8B030D-6E8A-4147-A177-3AD203B41FA5}">
                      <a16:colId xmlns:a16="http://schemas.microsoft.com/office/drawing/2014/main" xmlns="" val="3070189492"/>
                    </a:ext>
                  </a:extLst>
                </a:gridCol>
                <a:gridCol w="1403958">
                  <a:extLst>
                    <a:ext uri="{9D8B030D-6E8A-4147-A177-3AD203B41FA5}">
                      <a16:colId xmlns:a16="http://schemas.microsoft.com/office/drawing/2014/main" xmlns="" val="933527089"/>
                    </a:ext>
                  </a:extLst>
                </a:gridCol>
                <a:gridCol w="1403958">
                  <a:extLst>
                    <a:ext uri="{9D8B030D-6E8A-4147-A177-3AD203B41FA5}">
                      <a16:colId xmlns:a16="http://schemas.microsoft.com/office/drawing/2014/main" xmlns="" val="174843937"/>
                    </a:ext>
                  </a:extLst>
                </a:gridCol>
                <a:gridCol w="1403958">
                  <a:extLst>
                    <a:ext uri="{9D8B030D-6E8A-4147-A177-3AD203B41FA5}">
                      <a16:colId xmlns:a16="http://schemas.microsoft.com/office/drawing/2014/main" xmlns="" val="4067575176"/>
                    </a:ext>
                  </a:extLst>
                </a:gridCol>
                <a:gridCol w="1330251">
                  <a:extLst>
                    <a:ext uri="{9D8B030D-6E8A-4147-A177-3AD203B41FA5}">
                      <a16:colId xmlns:a16="http://schemas.microsoft.com/office/drawing/2014/main" xmlns="" val="754349598"/>
                    </a:ext>
                  </a:extLst>
                </a:gridCol>
              </a:tblGrid>
              <a:tr h="335767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Age of the Respondents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1654583"/>
                  </a:ext>
                </a:extLst>
              </a:tr>
              <a:tr h="3836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Categories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Frequency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Percent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Valid Percent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Cumulative Percent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1914848"/>
                  </a:ext>
                </a:extLst>
              </a:tr>
              <a:tr h="3836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99402297"/>
                  </a:ext>
                </a:extLst>
              </a:tr>
              <a:tr h="3836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20-29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0941097"/>
                  </a:ext>
                </a:extLst>
              </a:tr>
              <a:tr h="3836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30-39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44421822"/>
                  </a:ext>
                </a:extLst>
              </a:tr>
              <a:tr h="3836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40-49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676212"/>
                  </a:ext>
                </a:extLst>
              </a:tr>
              <a:tr h="3836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50-59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5571124"/>
                  </a:ext>
                </a:extLst>
              </a:tr>
              <a:tr h="3836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60-69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270689"/>
                  </a:ext>
                </a:extLst>
              </a:tr>
              <a:tr h="3836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70-79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47228825"/>
                  </a:ext>
                </a:extLst>
              </a:tr>
              <a:tr h="3836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80+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2896326"/>
                  </a:ext>
                </a:extLst>
              </a:tr>
              <a:tr h="3977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 HH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37635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3157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6DACB4-ABAC-49FA-A806-247318890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Distribution </a:t>
            </a:r>
            <a:r>
              <a:rPr lang="en-US" b="1" dirty="0" smtClean="0">
                <a:solidFill>
                  <a:srgbClr val="0070C0"/>
                </a:solidFill>
              </a:rPr>
              <a:t>of Respondents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72CCD75-CA07-4A21-8AF9-6D7F0E9A9BF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90689"/>
            <a:ext cx="3362397" cy="435133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9A7AB885-6A2B-4B6F-ACF9-AAB57D741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648907"/>
              </p:ext>
            </p:extLst>
          </p:nvPr>
        </p:nvGraphicFramePr>
        <p:xfrm>
          <a:off x="3991047" y="2651601"/>
          <a:ext cx="5081930" cy="15792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6386">
                  <a:extLst>
                    <a:ext uri="{9D8B030D-6E8A-4147-A177-3AD203B41FA5}">
                      <a16:colId xmlns:a16="http://schemas.microsoft.com/office/drawing/2014/main" xmlns="" val="4209212301"/>
                    </a:ext>
                  </a:extLst>
                </a:gridCol>
                <a:gridCol w="1016386">
                  <a:extLst>
                    <a:ext uri="{9D8B030D-6E8A-4147-A177-3AD203B41FA5}">
                      <a16:colId xmlns:a16="http://schemas.microsoft.com/office/drawing/2014/main" xmlns="" val="1059348487"/>
                    </a:ext>
                  </a:extLst>
                </a:gridCol>
                <a:gridCol w="1016386">
                  <a:extLst>
                    <a:ext uri="{9D8B030D-6E8A-4147-A177-3AD203B41FA5}">
                      <a16:colId xmlns:a16="http://schemas.microsoft.com/office/drawing/2014/main" xmlns="" val="3064208682"/>
                    </a:ext>
                  </a:extLst>
                </a:gridCol>
                <a:gridCol w="1016386">
                  <a:extLst>
                    <a:ext uri="{9D8B030D-6E8A-4147-A177-3AD203B41FA5}">
                      <a16:colId xmlns:a16="http://schemas.microsoft.com/office/drawing/2014/main" xmlns="" val="2443702599"/>
                    </a:ext>
                  </a:extLst>
                </a:gridCol>
                <a:gridCol w="1016386">
                  <a:extLst>
                    <a:ext uri="{9D8B030D-6E8A-4147-A177-3AD203B41FA5}">
                      <a16:colId xmlns:a16="http://schemas.microsoft.com/office/drawing/2014/main" xmlns="" val="2398380159"/>
                    </a:ext>
                  </a:extLst>
                </a:gridCol>
              </a:tblGrid>
              <a:tr h="3740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Categories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Frequency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Percent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Valid Percent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Cumulative Percent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62327704"/>
                  </a:ext>
                </a:extLst>
              </a:tr>
              <a:tr h="3740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Male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55.3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55.3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55.3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56498055"/>
                  </a:ext>
                </a:extLst>
              </a:tr>
              <a:tr h="3740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Female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581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44.7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44.7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70590760"/>
                  </a:ext>
                </a:extLst>
              </a:tr>
              <a:tr h="3740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044717593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0923A21D-2908-409C-AC40-989D23EE5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183" y="2151126"/>
            <a:ext cx="352833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Tale 4.1.2: </a:t>
            </a:r>
            <a:r>
              <a:rPr lang="en-US" altLang="en-US" sz="1100" b="1" dirty="0">
                <a:latin typeface="Arial" panose="020B0604020202020204" pitchFamily="34" charset="0"/>
                <a:ea typeface="Calibri" panose="020F0502020204030204" pitchFamily="34" charset="0"/>
              </a:rPr>
              <a:t>D</a:t>
            </a: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istribution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of </a:t>
            </a:r>
            <a:r>
              <a:rPr kumimoji="0" lang="en-US" alt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Respondents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41077" y="4158732"/>
            <a:ext cx="20627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dirty="0"/>
              <a:t>Source: Field Survey 2018</a:t>
            </a:r>
          </a:p>
        </p:txBody>
      </p:sp>
    </p:spTree>
    <p:extLst>
      <p:ext uri="{BB962C8B-B14F-4D97-AF65-F5344CB8AC3E}">
        <p14:creationId xmlns:p14="http://schemas.microsoft.com/office/powerpoint/2010/main" val="2848716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085277" cy="626845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Package -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Physical Feature </a:t>
            </a:r>
          </a:p>
          <a:p>
            <a:pPr algn="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Package 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 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Socio Economic Survey</a:t>
            </a:r>
          </a:p>
          <a:p>
            <a:pPr algn="r"/>
            <a:endParaRPr lang="en-US" dirty="0">
              <a:solidFill>
                <a:srgbClr val="0070C0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7C31A2-85B1-4456-B943-7CA8ECBBE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03237"/>
            <a:ext cx="4605556" cy="606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35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C706D4-C496-4CC9-9747-F1B2B18C7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793" y="0"/>
            <a:ext cx="8292558" cy="111998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HOUSE HOLD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INCOME </a:t>
            </a:r>
            <a:r>
              <a:rPr lang="en-US" sz="2400" b="1" dirty="0" smtClean="0">
                <a:solidFill>
                  <a:srgbClr val="FF0000"/>
                </a:solidFill>
              </a:rPr>
              <a:t>&amp;EXPENDITURE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A88B58C-2EEE-4A70-A4E6-9080B2922F5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650" y="923026"/>
            <a:ext cx="4776701" cy="5167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2DC64C-C1BB-422E-A355-CDB5C6891E2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57" y="923026"/>
            <a:ext cx="3875593" cy="5055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3739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4F87DE-5437-4EE0-81C1-10DAC6F2B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600950" cy="88771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HOUSE HOLD</a:t>
            </a:r>
            <a:b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INCOME ,EXPENDITURE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78076D-4271-493E-89A6-8B2E27BF3F0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048" y="887712"/>
            <a:ext cx="3266679" cy="521124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FCC35F58-47DD-4BAF-8FC2-8F5468B6923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89" y="887712"/>
            <a:ext cx="3943036" cy="5211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869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55BD9-DA8B-43A5-921D-EE0770FB6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660" y="285228"/>
            <a:ext cx="4125683" cy="60254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TREND OF LAND </a:t>
            </a:r>
            <a:r>
              <a:rPr lang="en-US" sz="3600" b="1" dirty="0">
                <a:solidFill>
                  <a:schemeClr val="accent2"/>
                </a:solidFill>
              </a:rPr>
              <a:t>PRICE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314DFE0-1157-4B82-88E5-2338627A1BE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6444"/>
            <a:ext cx="4722920" cy="5051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0DA28B-718E-416A-8689-26C3DBECC10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149" y="1056443"/>
            <a:ext cx="3622090" cy="4980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12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4BDA32-37E2-4A04-80AD-8C7E4A41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815" y="365127"/>
            <a:ext cx="6303145" cy="646928"/>
          </a:xfrm>
        </p:spPr>
        <p:txBody>
          <a:bodyPr>
            <a:normAutofit fontScale="90000"/>
          </a:bodyPr>
          <a:lstStyle/>
          <a:p>
            <a:r>
              <a:rPr lang="en-GB" dirty="0"/>
              <a:t>             </a:t>
            </a:r>
            <a:r>
              <a:rPr lang="en-GB" sz="3600" b="1" dirty="0">
                <a:solidFill>
                  <a:srgbClr val="00B0F0"/>
                </a:solidFill>
              </a:rPr>
              <a:t>WATER SOURCE &amp; QUALITY </a:t>
            </a:r>
            <a:endParaRPr lang="en-US" sz="3600" b="1" dirty="0">
              <a:solidFill>
                <a:srgbClr val="00B0F0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DA023F68-7136-4DF9-9294-B04986C276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3817858"/>
              </p:ext>
            </p:extLst>
          </p:nvPr>
        </p:nvGraphicFramePr>
        <p:xfrm>
          <a:off x="665826" y="1269507"/>
          <a:ext cx="4225769" cy="4545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0638">
                  <a:extLst>
                    <a:ext uri="{9D8B030D-6E8A-4147-A177-3AD203B41FA5}">
                      <a16:colId xmlns:a16="http://schemas.microsoft.com/office/drawing/2014/main" xmlns="" val="742802102"/>
                    </a:ext>
                  </a:extLst>
                </a:gridCol>
                <a:gridCol w="760638">
                  <a:extLst>
                    <a:ext uri="{9D8B030D-6E8A-4147-A177-3AD203B41FA5}">
                      <a16:colId xmlns:a16="http://schemas.microsoft.com/office/drawing/2014/main" xmlns="" val="2822074125"/>
                    </a:ext>
                  </a:extLst>
                </a:gridCol>
                <a:gridCol w="760638">
                  <a:extLst>
                    <a:ext uri="{9D8B030D-6E8A-4147-A177-3AD203B41FA5}">
                      <a16:colId xmlns:a16="http://schemas.microsoft.com/office/drawing/2014/main" xmlns="" val="1179463754"/>
                    </a:ext>
                  </a:extLst>
                </a:gridCol>
                <a:gridCol w="829151">
                  <a:extLst>
                    <a:ext uri="{9D8B030D-6E8A-4147-A177-3AD203B41FA5}">
                      <a16:colId xmlns:a16="http://schemas.microsoft.com/office/drawing/2014/main" xmlns="" val="4267392976"/>
                    </a:ext>
                  </a:extLst>
                </a:gridCol>
                <a:gridCol w="1114704">
                  <a:extLst>
                    <a:ext uri="{9D8B030D-6E8A-4147-A177-3AD203B41FA5}">
                      <a16:colId xmlns:a16="http://schemas.microsoft.com/office/drawing/2014/main" xmlns="" val="3753170310"/>
                    </a:ext>
                  </a:extLst>
                </a:gridCol>
              </a:tblGrid>
              <a:tr h="550628">
                <a:tc gridSpan="5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                          Source of Water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27000387"/>
                  </a:ext>
                </a:extLst>
              </a:tr>
              <a:tr h="55062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Categories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Frequency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Percent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Valid Percent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Cumulative Percent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4174468"/>
                  </a:ext>
                </a:extLst>
              </a:tr>
              <a:tr h="7329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Comon Tube well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70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5.2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5.2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68064364"/>
                  </a:ext>
                </a:extLst>
              </a:tr>
              <a:tr h="55062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Pipeline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95512170"/>
                  </a:ext>
                </a:extLst>
              </a:tr>
              <a:tr h="55062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Tubewell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1160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85.9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85.9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93.9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04837255"/>
                  </a:ext>
                </a:extLst>
              </a:tr>
              <a:tr h="55062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Pond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97.1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14390188"/>
                  </a:ext>
                </a:extLst>
              </a:tr>
              <a:tr h="55062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River/Canal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51828612"/>
                  </a:ext>
                </a:extLst>
              </a:tr>
              <a:tr h="50868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100.0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4974732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0FB719BF-E53F-4068-B9B2-083947AB1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80311"/>
              </p:ext>
            </p:extLst>
          </p:nvPr>
        </p:nvGraphicFramePr>
        <p:xfrm>
          <a:off x="4971494" y="1269508"/>
          <a:ext cx="4137914" cy="45453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7620">
                  <a:extLst>
                    <a:ext uri="{9D8B030D-6E8A-4147-A177-3AD203B41FA5}">
                      <a16:colId xmlns:a16="http://schemas.microsoft.com/office/drawing/2014/main" xmlns="" val="786359360"/>
                    </a:ext>
                  </a:extLst>
                </a:gridCol>
                <a:gridCol w="625080">
                  <a:extLst>
                    <a:ext uri="{9D8B030D-6E8A-4147-A177-3AD203B41FA5}">
                      <a16:colId xmlns:a16="http://schemas.microsoft.com/office/drawing/2014/main" xmlns="" val="2732352826"/>
                    </a:ext>
                  </a:extLst>
                </a:gridCol>
                <a:gridCol w="695700">
                  <a:extLst>
                    <a:ext uri="{9D8B030D-6E8A-4147-A177-3AD203B41FA5}">
                      <a16:colId xmlns:a16="http://schemas.microsoft.com/office/drawing/2014/main" xmlns="" val="1259121827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xmlns="" val="3248547310"/>
                    </a:ext>
                  </a:extLst>
                </a:gridCol>
                <a:gridCol w="762025">
                  <a:extLst>
                    <a:ext uri="{9D8B030D-6E8A-4147-A177-3AD203B41FA5}">
                      <a16:colId xmlns:a16="http://schemas.microsoft.com/office/drawing/2014/main" xmlns="" val="3288406752"/>
                    </a:ext>
                  </a:extLst>
                </a:gridCol>
                <a:gridCol w="1023509">
                  <a:extLst>
                    <a:ext uri="{9D8B030D-6E8A-4147-A177-3AD203B41FA5}">
                      <a16:colId xmlns:a16="http://schemas.microsoft.com/office/drawing/2014/main" xmlns="" val="2823908304"/>
                    </a:ext>
                  </a:extLst>
                </a:gridCol>
              </a:tblGrid>
              <a:tr h="961270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Quality of Water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5437583"/>
                  </a:ext>
                </a:extLst>
              </a:tr>
              <a:tr h="87382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Categories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Frequency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Percent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Valid Percent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Cumulative Percent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22275834"/>
                  </a:ext>
                </a:extLst>
              </a:tr>
              <a:tr h="87382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Arsenic Contaminated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9.0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64803512"/>
                  </a:ext>
                </a:extLst>
              </a:tr>
              <a:tr h="6179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Drinkable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1199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88.8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88.8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97.9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62016915"/>
                  </a:ext>
                </a:extLst>
              </a:tr>
              <a:tr h="6179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Not Drinkable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26934609"/>
                  </a:ext>
                </a:extLst>
              </a:tr>
              <a:tr h="6004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100.0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51338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8579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A7D3A0-E85A-4CCE-8463-CDF3A4FC8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3359"/>
          </a:xfrm>
        </p:spPr>
        <p:txBody>
          <a:bodyPr/>
          <a:lstStyle/>
          <a:p>
            <a:r>
              <a:rPr lang="en-GB" dirty="0"/>
              <a:t> </a:t>
            </a:r>
            <a:r>
              <a:rPr lang="en-GB" b="1" dirty="0">
                <a:solidFill>
                  <a:srgbClr val="00B0F0"/>
                </a:solidFill>
              </a:rPr>
              <a:t>WATER SOURCE &amp; QUALITY  MAP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39B7F05-7F89-4788-9268-47430CB8365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98485"/>
            <a:ext cx="3624086" cy="474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1CE597F-B509-4665-81E2-6A8AB126E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90" y="1198485"/>
            <a:ext cx="3804220" cy="492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696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98DE54-E962-4702-9D94-468961671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856" y="0"/>
            <a:ext cx="2798131" cy="74458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accent1"/>
                </a:solidFill>
              </a:rPr>
              <a:t>Sanitation</a:t>
            </a:r>
            <a:endParaRPr lang="en-US" b="1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B59DC2BA-3C6B-49BC-BC44-406CE152A7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9426265"/>
              </p:ext>
            </p:extLst>
          </p:nvPr>
        </p:nvGraphicFramePr>
        <p:xfrm>
          <a:off x="260920" y="1053328"/>
          <a:ext cx="4373223" cy="49834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6616">
                  <a:extLst>
                    <a:ext uri="{9D8B030D-6E8A-4147-A177-3AD203B41FA5}">
                      <a16:colId xmlns:a16="http://schemas.microsoft.com/office/drawing/2014/main" xmlns="" val="3248568746"/>
                    </a:ext>
                  </a:extLst>
                </a:gridCol>
                <a:gridCol w="786616">
                  <a:extLst>
                    <a:ext uri="{9D8B030D-6E8A-4147-A177-3AD203B41FA5}">
                      <a16:colId xmlns:a16="http://schemas.microsoft.com/office/drawing/2014/main" xmlns="" val="3663107122"/>
                    </a:ext>
                  </a:extLst>
                </a:gridCol>
                <a:gridCol w="786616">
                  <a:extLst>
                    <a:ext uri="{9D8B030D-6E8A-4147-A177-3AD203B41FA5}">
                      <a16:colId xmlns:a16="http://schemas.microsoft.com/office/drawing/2014/main" xmlns="" val="2449114753"/>
                    </a:ext>
                  </a:extLst>
                </a:gridCol>
                <a:gridCol w="857119">
                  <a:extLst>
                    <a:ext uri="{9D8B030D-6E8A-4147-A177-3AD203B41FA5}">
                      <a16:colId xmlns:a16="http://schemas.microsoft.com/office/drawing/2014/main" xmlns="" val="1716121692"/>
                    </a:ext>
                  </a:extLst>
                </a:gridCol>
                <a:gridCol w="1156256">
                  <a:extLst>
                    <a:ext uri="{9D8B030D-6E8A-4147-A177-3AD203B41FA5}">
                      <a16:colId xmlns:a16="http://schemas.microsoft.com/office/drawing/2014/main" xmlns="" val="470208304"/>
                    </a:ext>
                  </a:extLst>
                </a:gridCol>
              </a:tblGrid>
              <a:tr h="974139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accent2"/>
                          </a:solidFill>
                          <a:effectLst/>
                        </a:rPr>
                        <a:t>Type of Sanitation</a:t>
                      </a:r>
                      <a:endParaRPr lang="en-US" sz="2000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2931127"/>
                  </a:ext>
                </a:extLst>
              </a:tr>
              <a:tr h="9741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Categories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Frequency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Percent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Valid Percent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Cumulative Percent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83459331"/>
                  </a:ext>
                </a:extLst>
              </a:tr>
              <a:tr h="9741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Katcha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783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58.0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58.0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58.0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70367404"/>
                  </a:ext>
                </a:extLst>
              </a:tr>
              <a:tr h="6870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Pucca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334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24.7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24.7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82.7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25668190"/>
                  </a:ext>
                </a:extLst>
              </a:tr>
              <a:tr h="6870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Semi Pucca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233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17.3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17.3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4947055"/>
                  </a:ext>
                </a:extLst>
              </a:tr>
              <a:tr h="68702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1350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8445899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87CC5D-D023-4940-A805-C6BE576AADB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292" y="1032869"/>
            <a:ext cx="3897292" cy="5145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53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3744BB-EC54-49AF-A016-A3A347B4C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159" y="0"/>
            <a:ext cx="6289489" cy="797849"/>
          </a:xfrm>
        </p:spPr>
        <p:txBody>
          <a:bodyPr>
            <a:normAutofit fontScale="90000"/>
          </a:bodyPr>
          <a:lstStyle/>
          <a:p>
            <a:r>
              <a:rPr lang="en-GB" b="1" i="1" dirty="0">
                <a:solidFill>
                  <a:schemeClr val="accent4">
                    <a:lumMod val="75000"/>
                  </a:schemeClr>
                </a:solidFill>
              </a:rPr>
              <a:t>Location for </a:t>
            </a:r>
            <a:r>
              <a:rPr lang="en-GB" b="1" i="1" dirty="0" smtClean="0">
                <a:solidFill>
                  <a:schemeClr val="accent4">
                    <a:lumMod val="75000"/>
                  </a:schemeClr>
                </a:solidFill>
              </a:rPr>
              <a:t>Recreation Centre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26C17068-5C0F-4F73-855D-F5480354FF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4332309"/>
              </p:ext>
            </p:extLst>
          </p:nvPr>
        </p:nvGraphicFramePr>
        <p:xfrm>
          <a:off x="495636" y="1269507"/>
          <a:ext cx="4076364" cy="47778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4840">
                  <a:extLst>
                    <a:ext uri="{9D8B030D-6E8A-4147-A177-3AD203B41FA5}">
                      <a16:colId xmlns:a16="http://schemas.microsoft.com/office/drawing/2014/main" xmlns="" val="1861760449"/>
                    </a:ext>
                  </a:extLst>
                </a:gridCol>
                <a:gridCol w="716189">
                  <a:extLst>
                    <a:ext uri="{9D8B030D-6E8A-4147-A177-3AD203B41FA5}">
                      <a16:colId xmlns:a16="http://schemas.microsoft.com/office/drawing/2014/main" xmlns="" val="1442658237"/>
                    </a:ext>
                  </a:extLst>
                </a:gridCol>
                <a:gridCol w="624322">
                  <a:extLst>
                    <a:ext uri="{9D8B030D-6E8A-4147-A177-3AD203B41FA5}">
                      <a16:colId xmlns:a16="http://schemas.microsoft.com/office/drawing/2014/main" xmlns="" val="1514029453"/>
                    </a:ext>
                  </a:extLst>
                </a:gridCol>
                <a:gridCol w="598347">
                  <a:extLst>
                    <a:ext uri="{9D8B030D-6E8A-4147-A177-3AD203B41FA5}">
                      <a16:colId xmlns:a16="http://schemas.microsoft.com/office/drawing/2014/main" xmlns="" val="3834425657"/>
                    </a:ext>
                  </a:extLst>
                </a:gridCol>
                <a:gridCol w="792666">
                  <a:extLst>
                    <a:ext uri="{9D8B030D-6E8A-4147-A177-3AD203B41FA5}">
                      <a16:colId xmlns:a16="http://schemas.microsoft.com/office/drawing/2014/main" xmlns="" val="3814257160"/>
                    </a:ext>
                  </a:extLst>
                </a:gridCol>
              </a:tblGrid>
              <a:tr h="385272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1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Location for Recreation</a:t>
                      </a:r>
                      <a:endParaRPr lang="en-US" sz="12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5207939"/>
                  </a:ext>
                </a:extLst>
              </a:tr>
              <a:tr h="74233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Categories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Frequency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Percent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Valid Percent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Cumulative Percent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34298959"/>
                  </a:ext>
                </a:extLst>
              </a:tr>
              <a:tr h="7647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Chittagong City/Cox's Bazar/</a:t>
                      </a:r>
                      <a:r>
                        <a:rPr lang="en-US" sz="1000" dirty="0" err="1">
                          <a:effectLst/>
                        </a:rPr>
                        <a:t>Feni</a:t>
                      </a:r>
                      <a:r>
                        <a:rPr lang="en-US" sz="1000" dirty="0">
                          <a:effectLst/>
                        </a:rPr>
                        <a:t>/Others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2.0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40271489"/>
                  </a:ext>
                </a:extLst>
              </a:tr>
              <a:tr h="74233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Khaiyachara</a:t>
                      </a:r>
                      <a:r>
                        <a:rPr lang="en-US" sz="1000" dirty="0">
                          <a:effectLst/>
                        </a:rPr>
                        <a:t>/</a:t>
                      </a:r>
                      <a:r>
                        <a:rPr lang="en-US" sz="1000" dirty="0" err="1">
                          <a:effectLst/>
                        </a:rPr>
                        <a:t>Napittachara</a:t>
                      </a:r>
                      <a:r>
                        <a:rPr lang="en-US" sz="1000" dirty="0">
                          <a:effectLst/>
                        </a:rPr>
                        <a:t> Waterfall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10.7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69784476"/>
                  </a:ext>
                </a:extLst>
              </a:tr>
              <a:tr h="74233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Local Town/Playing Field/Backyard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56.5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56.5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67.2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52487070"/>
                  </a:ext>
                </a:extLst>
              </a:tr>
              <a:tr h="35019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Mohamaya Lake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18.1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18.1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85.3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58912109"/>
                  </a:ext>
                </a:extLst>
              </a:tr>
              <a:tr h="35019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Shoping Mall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12.1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12.1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97.5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2812696"/>
                  </a:ext>
                </a:extLst>
              </a:tr>
              <a:tr h="35019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Sitakundo Hill Area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54693775"/>
                  </a:ext>
                </a:extLst>
              </a:tr>
              <a:tr h="35019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354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8271805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D6CEBF-5FB3-4B77-915A-0BF5EA27FC1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410" y="1216241"/>
            <a:ext cx="3861787" cy="498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05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0"/>
          <a:stretch/>
        </p:blipFill>
        <p:spPr>
          <a:xfrm>
            <a:off x="0" y="-1"/>
            <a:ext cx="9144000" cy="6292517"/>
          </a:xfrm>
        </p:spPr>
      </p:pic>
    </p:spTree>
    <p:extLst>
      <p:ext uri="{BB962C8B-B14F-4D97-AF65-F5344CB8AC3E}">
        <p14:creationId xmlns:p14="http://schemas.microsoft.com/office/powerpoint/2010/main" val="117077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" b="4211"/>
          <a:stretch/>
        </p:blipFill>
        <p:spPr>
          <a:xfrm>
            <a:off x="0" y="0"/>
            <a:ext cx="9144000" cy="6316579"/>
          </a:xfrm>
        </p:spPr>
      </p:pic>
    </p:spTree>
    <p:extLst>
      <p:ext uri="{BB962C8B-B14F-4D97-AF65-F5344CB8AC3E}">
        <p14:creationId xmlns:p14="http://schemas.microsoft.com/office/powerpoint/2010/main" val="113924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3"/>
          <a:stretch/>
        </p:blipFill>
        <p:spPr>
          <a:xfrm>
            <a:off x="-685800" y="0"/>
            <a:ext cx="9962800" cy="6858000"/>
          </a:xfrm>
        </p:spPr>
      </p:pic>
    </p:spTree>
    <p:extLst>
      <p:ext uri="{BB962C8B-B14F-4D97-AF65-F5344CB8AC3E}">
        <p14:creationId xmlns:p14="http://schemas.microsoft.com/office/powerpoint/2010/main" val="1491332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05" y="1044"/>
            <a:ext cx="4608095" cy="619619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869"/>
          <a:stretch/>
        </p:blipFill>
        <p:spPr>
          <a:xfrm>
            <a:off x="410451" y="1741506"/>
            <a:ext cx="3715003" cy="403979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4535905" cy="13255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bg1"/>
                </a:solidFill>
              </a:rPr>
              <a:t>Mirsharai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Upazila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941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Basic Statistics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312837"/>
              </p:ext>
            </p:extLst>
          </p:nvPr>
        </p:nvGraphicFramePr>
        <p:xfrm>
          <a:off x="294777" y="2395621"/>
          <a:ext cx="8554446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494">
                  <a:extLst>
                    <a:ext uri="{9D8B030D-6E8A-4147-A177-3AD203B41FA5}">
                      <a16:colId xmlns:a16="http://schemas.microsoft.com/office/drawing/2014/main" xmlns="" val="2152347880"/>
                    </a:ext>
                  </a:extLst>
                </a:gridCol>
                <a:gridCol w="950494">
                  <a:extLst>
                    <a:ext uri="{9D8B030D-6E8A-4147-A177-3AD203B41FA5}">
                      <a16:colId xmlns:a16="http://schemas.microsoft.com/office/drawing/2014/main" xmlns="" val="1755349741"/>
                    </a:ext>
                  </a:extLst>
                </a:gridCol>
                <a:gridCol w="950494">
                  <a:extLst>
                    <a:ext uri="{9D8B030D-6E8A-4147-A177-3AD203B41FA5}">
                      <a16:colId xmlns:a16="http://schemas.microsoft.com/office/drawing/2014/main" xmlns="" val="570835560"/>
                    </a:ext>
                  </a:extLst>
                </a:gridCol>
                <a:gridCol w="950494">
                  <a:extLst>
                    <a:ext uri="{9D8B030D-6E8A-4147-A177-3AD203B41FA5}">
                      <a16:colId xmlns:a16="http://schemas.microsoft.com/office/drawing/2014/main" xmlns="" val="1392057574"/>
                    </a:ext>
                  </a:extLst>
                </a:gridCol>
                <a:gridCol w="950494">
                  <a:extLst>
                    <a:ext uri="{9D8B030D-6E8A-4147-A177-3AD203B41FA5}">
                      <a16:colId xmlns:a16="http://schemas.microsoft.com/office/drawing/2014/main" xmlns="" val="1914467078"/>
                    </a:ext>
                  </a:extLst>
                </a:gridCol>
                <a:gridCol w="950494">
                  <a:extLst>
                    <a:ext uri="{9D8B030D-6E8A-4147-A177-3AD203B41FA5}">
                      <a16:colId xmlns:a16="http://schemas.microsoft.com/office/drawing/2014/main" xmlns="" val="2092915878"/>
                    </a:ext>
                  </a:extLst>
                </a:gridCol>
                <a:gridCol w="950494">
                  <a:extLst>
                    <a:ext uri="{9D8B030D-6E8A-4147-A177-3AD203B41FA5}">
                      <a16:colId xmlns:a16="http://schemas.microsoft.com/office/drawing/2014/main" xmlns="" val="3701298316"/>
                    </a:ext>
                  </a:extLst>
                </a:gridCol>
                <a:gridCol w="950494">
                  <a:extLst>
                    <a:ext uri="{9D8B030D-6E8A-4147-A177-3AD203B41FA5}">
                      <a16:colId xmlns:a16="http://schemas.microsoft.com/office/drawing/2014/main" xmlns="" val="1667816530"/>
                    </a:ext>
                  </a:extLst>
                </a:gridCol>
                <a:gridCol w="950494">
                  <a:extLst>
                    <a:ext uri="{9D8B030D-6E8A-4147-A177-3AD203B41FA5}">
                      <a16:colId xmlns:a16="http://schemas.microsoft.com/office/drawing/2014/main" xmlns="" val="3882193943"/>
                    </a:ext>
                  </a:extLst>
                </a:gridCol>
              </a:tblGrid>
              <a:tr h="18542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Municipality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Mouza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Village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Population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Density (per </a:t>
                      </a:r>
                      <a:r>
                        <a:rPr lang="en-US" dirty="0" err="1"/>
                        <a:t>sq</a:t>
                      </a:r>
                      <a:r>
                        <a:rPr lang="en-US" baseline="0" dirty="0"/>
                        <a:t> km)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Literacy Rate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Area (</a:t>
                      </a:r>
                      <a:r>
                        <a:rPr lang="en-US" dirty="0" err="1"/>
                        <a:t>sq</a:t>
                      </a:r>
                      <a:r>
                        <a:rPr lang="en-US" dirty="0"/>
                        <a:t> km)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15867166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Urban and Other Urban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Rural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0664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31206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367510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482.88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18900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969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Basic Statistics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53243"/>
              </p:ext>
            </p:extLst>
          </p:nvPr>
        </p:nvGraphicFramePr>
        <p:xfrm>
          <a:off x="191069" y="2402829"/>
          <a:ext cx="8420667" cy="2933445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9108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6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229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66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Households (HH)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10106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2001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10106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2011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1010600010101010101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66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Urban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10106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2,236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10106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5,906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1010600010101010101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66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Other urban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10106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724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10106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2,428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1010600010101010101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66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Rural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10106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72,915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10106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64,520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1010600010101010101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66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Total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10106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69,184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1010600010101010101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79,545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Vrinda" panose="01010600010101010101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24069" y="1388339"/>
            <a:ext cx="8293719" cy="7409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Number of Households of the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Mirsharai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2">
                    <a:lumMod val="50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Upazila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77421" y="5475027"/>
            <a:ext cx="3548418" cy="25703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tx2">
                    <a:lumMod val="50000"/>
                  </a:schemeClr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Source: Bangladesh Population Census 2001</a:t>
            </a:r>
          </a:p>
        </p:txBody>
      </p:sp>
    </p:spTree>
    <p:extLst>
      <p:ext uri="{BB962C8B-B14F-4D97-AF65-F5344CB8AC3E}">
        <p14:creationId xmlns:p14="http://schemas.microsoft.com/office/powerpoint/2010/main" val="3120479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355433" cy="1325563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Union Map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33" y="-1"/>
            <a:ext cx="4788568" cy="619697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9531"/>
          <a:stretch/>
        </p:blipFill>
        <p:spPr>
          <a:xfrm>
            <a:off x="215099" y="2322094"/>
            <a:ext cx="3925236" cy="321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31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7535"/>
            <a:ext cx="9144000" cy="626845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20.jpeg">
            <a:extLst>
              <a:ext uri="{FF2B5EF4-FFF2-40B4-BE49-F238E27FC236}">
                <a16:creationId xmlns:a16="http://schemas.microsoft.com/office/drawing/2014/main" xmlns="" id="{235C0E6E-28F6-425D-93CB-DA76F56F966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92667" cy="6185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0702271-4E83-4662-98E8-6530FF1E73CC}"/>
              </a:ext>
            </a:extLst>
          </p:cNvPr>
          <p:cNvSpPr/>
          <p:nvPr/>
        </p:nvSpPr>
        <p:spPr>
          <a:xfrm>
            <a:off x="4823670" y="2917001"/>
            <a:ext cx="43203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Package </a:t>
            </a:r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-1</a:t>
            </a:r>
          </a:p>
          <a:p>
            <a:pPr lvl="0" algn="ctr">
              <a:defRPr/>
            </a:pPr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Physical Feature Survey</a:t>
            </a:r>
          </a:p>
          <a:p>
            <a:pPr lvl="0" algn="ctr">
              <a:defRPr/>
            </a:pPr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Findings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446848"/>
              </p:ext>
            </p:extLst>
          </p:nvPr>
        </p:nvGraphicFramePr>
        <p:xfrm>
          <a:off x="1" y="335951"/>
          <a:ext cx="248440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4408"/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Base Map</a:t>
                      </a:r>
                    </a:p>
                    <a:p>
                      <a:pPr lvl="0" algn="ctr"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(Mouza Boundary)</a:t>
                      </a:r>
                      <a:endParaRPr lang="en-US" sz="1800" dirty="0" smtClean="0">
                        <a:solidFill>
                          <a:srgbClr val="FF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7853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77796A-FE63-403B-A5D5-4E6D2ADFD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59" y="471659"/>
            <a:ext cx="5399288" cy="62029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MIRSHARAI </a:t>
            </a:r>
            <a:r>
              <a:rPr lang="en-US" sz="2800" b="1" dirty="0" smtClean="0">
                <a:solidFill>
                  <a:srgbClr val="00B050"/>
                </a:solidFill>
              </a:rPr>
              <a:t>POURASHAVA </a:t>
            </a:r>
            <a:r>
              <a:rPr lang="en-US" sz="2800" b="1" dirty="0">
                <a:solidFill>
                  <a:srgbClr val="00B050"/>
                </a:solidFill>
              </a:rPr>
              <a:t>FINDINGS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45ED571-DB31-46CE-81C3-B056480FEC1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02" y="1253331"/>
            <a:ext cx="3561392" cy="48202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343B2F6-687E-4045-8BC0-1C3A55566643}"/>
              </a:ext>
            </a:extLst>
          </p:cNvPr>
          <p:cNvGrpSpPr>
            <a:grpSpLocks/>
          </p:cNvGrpSpPr>
          <p:nvPr/>
        </p:nvGrpSpPr>
        <p:grpSpPr bwMode="auto">
          <a:xfrm>
            <a:off x="4043494" y="1253331"/>
            <a:ext cx="4618404" cy="4820298"/>
            <a:chOff x="1440" y="190"/>
            <a:chExt cx="9330" cy="62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A7579F91-6273-4D24-8D45-70B7B04B3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4" y="1606"/>
              <a:ext cx="6724" cy="3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F11DAE52-180A-48C7-9A72-5CCDAD148F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8" y="6053"/>
              <a:ext cx="99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1A446F-3E0A-487E-84CD-EE6613E29A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1" y="6053"/>
              <a:ext cx="99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2E178E6-E48A-43EA-A797-A53F77BCB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" y="6053"/>
              <a:ext cx="99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8DE31B8-D38B-498D-81EE-DB185DFAD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9" y="6053"/>
              <a:ext cx="99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199680A-9AAB-4B10-935B-67F4F11E4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3" y="6053"/>
              <a:ext cx="99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34C854B2-44A2-47D6-89A6-10367D10F5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9" y="6053"/>
              <a:ext cx="99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DFD61AE-1D1E-4EC1-89C1-DA47E525BD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90"/>
              <a:ext cx="9330" cy="6202"/>
            </a:xfrm>
            <a:prstGeom prst="rect">
              <a:avLst/>
            </a:prstGeom>
            <a:noFill/>
            <a:ln w="9525">
              <a:solidFill>
                <a:srgbClr val="DFE4E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Text Box 122">
              <a:extLst>
                <a:ext uri="{FF2B5EF4-FFF2-40B4-BE49-F238E27FC236}">
                  <a16:creationId xmlns:a16="http://schemas.microsoft.com/office/drawing/2014/main" xmlns="" id="{7EA53315-11D4-41E7-8219-FFCA5891ED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0" y="405"/>
              <a:ext cx="723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>
                <a:lnSpc>
                  <a:spcPts val="1555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Building</a:t>
              </a:r>
              <a:r>
                <a:rPr lang="en-US" sz="1600" b="1" spc="-330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1600" b="1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Structure</a:t>
              </a:r>
              <a:r>
                <a:rPr lang="en-US" sz="1600" b="1" spc="-320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1600" b="1" spc="-15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Type</a:t>
              </a:r>
              <a:r>
                <a:rPr lang="en-US" sz="1600" b="1" spc="-320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1600" b="1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of</a:t>
              </a:r>
              <a:r>
                <a:rPr lang="en-US" sz="1600" b="1" spc="-330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1600" b="1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the</a:t>
              </a:r>
              <a:r>
                <a:rPr lang="en-US" sz="1600" b="1" spc="-320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1600" b="1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Municipality</a:t>
              </a:r>
              <a:r>
                <a:rPr lang="en-US" sz="1600" b="1" spc="-335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1600" b="1" spc="-15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Area</a:t>
              </a:r>
              <a:r>
                <a:rPr lang="en-US" sz="1600" b="1" spc="-315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1600" b="1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(in</a:t>
              </a:r>
              <a:r>
                <a:rPr lang="en-US" sz="1600" b="1" spc="-320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en-US" sz="1600" b="1">
                  <a:solidFill>
                    <a:srgbClr val="44536A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</a:rPr>
                <a:t>%)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Text Box 123">
              <a:extLst>
                <a:ext uri="{FF2B5EF4-FFF2-40B4-BE49-F238E27FC236}">
                  <a16:creationId xmlns:a16="http://schemas.microsoft.com/office/drawing/2014/main" xmlns="" id="{73D72193-BE87-48B1-829D-393BAD49F5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6022"/>
              <a:ext cx="620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>
                <a:lnSpc>
                  <a:spcPts val="865"/>
                </a:lnSpc>
                <a:spcBef>
                  <a:spcPts val="0"/>
                </a:spcBef>
                <a:spcAft>
                  <a:spcPts val="0"/>
                </a:spcAft>
                <a:tabLst>
                  <a:tab pos="497205" algn="l"/>
                  <a:tab pos="1257935" algn="l"/>
                  <a:tab pos="1848485" algn="l"/>
                  <a:tab pos="2391410" algn="l"/>
                  <a:tab pos="3017520" algn="l"/>
                </a:tabLst>
              </a:pPr>
              <a:r>
                <a:rPr lang="en-US" sz="900">
                  <a:solidFill>
                    <a:srgbClr val="44536A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Pucca	Semi-pucca	Tinshed	Katcha	Wooden	</a:t>
              </a:r>
              <a:r>
                <a:rPr lang="en-US" sz="900" spc="-10">
                  <a:solidFill>
                    <a:srgbClr val="44536A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Under-construction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Text Box 124">
              <a:extLst>
                <a:ext uri="{FF2B5EF4-FFF2-40B4-BE49-F238E27FC236}">
                  <a16:creationId xmlns:a16="http://schemas.microsoft.com/office/drawing/2014/main" xmlns="" id="{D8EEE648-9185-4A08-BE0F-25E7B7F06E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7" y="5078"/>
              <a:ext cx="693" cy="500"/>
            </a:xfrm>
            <a:prstGeom prst="rect">
              <a:avLst/>
            </a:prstGeom>
            <a:noFill/>
            <a:ln w="9525">
              <a:solidFill>
                <a:srgbClr val="BEBEB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16840" marR="27940" indent="-83820">
                <a:lnSpc>
                  <a:spcPct val="105000"/>
                </a:lnSpc>
                <a:spcBef>
                  <a:spcPts val="140"/>
                </a:spcBef>
                <a:spcAft>
                  <a:spcPts val="0"/>
                </a:spcAft>
              </a:pPr>
              <a:r>
                <a:rPr lang="en-US" sz="900">
                  <a:solidFill>
                    <a:srgbClr val="333E5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Tinshed 41%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Text Box 125">
              <a:extLst>
                <a:ext uri="{FF2B5EF4-FFF2-40B4-BE49-F238E27FC236}">
                  <a16:creationId xmlns:a16="http://schemas.microsoft.com/office/drawing/2014/main" xmlns="" id="{34A6F251-19AA-4E92-B294-6DF0EE4B2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72" y="2645"/>
              <a:ext cx="961" cy="500"/>
            </a:xfrm>
            <a:prstGeom prst="rect">
              <a:avLst/>
            </a:prstGeom>
            <a:noFill/>
            <a:ln w="9525">
              <a:solidFill>
                <a:srgbClr val="BEBEB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232410" marR="0" indent="-198755">
                <a:lnSpc>
                  <a:spcPct val="105000"/>
                </a:lnSpc>
                <a:spcBef>
                  <a:spcPts val="135"/>
                </a:spcBef>
                <a:spcAft>
                  <a:spcPts val="0"/>
                </a:spcAft>
              </a:pPr>
              <a:r>
                <a:rPr lang="en-US" sz="900">
                  <a:solidFill>
                    <a:srgbClr val="333E5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Semi-pucca 9%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8" name="Text Box 126">
              <a:extLst>
                <a:ext uri="{FF2B5EF4-FFF2-40B4-BE49-F238E27FC236}">
                  <a16:creationId xmlns:a16="http://schemas.microsoft.com/office/drawing/2014/main" xmlns="" id="{A0C1928F-5723-4A71-ABAE-97293CDE99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53" y="1617"/>
              <a:ext cx="546" cy="500"/>
            </a:xfrm>
            <a:prstGeom prst="rect">
              <a:avLst/>
            </a:prstGeom>
            <a:noFill/>
            <a:ln w="9525">
              <a:solidFill>
                <a:srgbClr val="BEBEB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70485" marR="29210" indent="-36195">
                <a:lnSpc>
                  <a:spcPct val="105000"/>
                </a:lnSpc>
                <a:spcBef>
                  <a:spcPts val="135"/>
                </a:spcBef>
                <a:spcAft>
                  <a:spcPts val="0"/>
                </a:spcAft>
              </a:pPr>
              <a:r>
                <a:rPr lang="en-US" sz="900">
                  <a:solidFill>
                    <a:srgbClr val="333E5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Pucca 19%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9" name="Text Box 127">
              <a:extLst>
                <a:ext uri="{FF2B5EF4-FFF2-40B4-BE49-F238E27FC236}">
                  <a16:creationId xmlns:a16="http://schemas.microsoft.com/office/drawing/2014/main" xmlns="" id="{D9FCACF4-1F56-47EB-A8A2-E9557C2D1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4" y="1524"/>
              <a:ext cx="617" cy="500"/>
            </a:xfrm>
            <a:prstGeom prst="rect">
              <a:avLst/>
            </a:prstGeom>
            <a:noFill/>
            <a:ln w="9525">
              <a:solidFill>
                <a:srgbClr val="BEBEB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92075" marR="24765" indent="-58420">
                <a:lnSpc>
                  <a:spcPct val="105000"/>
                </a:lnSpc>
                <a:spcBef>
                  <a:spcPts val="135"/>
                </a:spcBef>
                <a:spcAft>
                  <a:spcPts val="0"/>
                </a:spcAft>
              </a:pPr>
              <a:r>
                <a:rPr lang="en-US" sz="900">
                  <a:solidFill>
                    <a:srgbClr val="333E5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Katcha 30%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Text Box 128">
              <a:extLst>
                <a:ext uri="{FF2B5EF4-FFF2-40B4-BE49-F238E27FC236}">
                  <a16:creationId xmlns:a16="http://schemas.microsoft.com/office/drawing/2014/main" xmlns="" id="{E4CFA695-7598-43EF-A2C0-DCA27B2FE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3" y="1110"/>
              <a:ext cx="749" cy="500"/>
            </a:xfrm>
            <a:prstGeom prst="rect">
              <a:avLst/>
            </a:prstGeom>
            <a:noFill/>
            <a:ln w="9525">
              <a:solidFill>
                <a:srgbClr val="BEBEB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64465" marR="26035" indent="-132080">
                <a:lnSpc>
                  <a:spcPct val="105000"/>
                </a:lnSpc>
                <a:spcBef>
                  <a:spcPts val="135"/>
                </a:spcBef>
                <a:spcAft>
                  <a:spcPts val="0"/>
                </a:spcAft>
              </a:pPr>
              <a:r>
                <a:rPr lang="en-US" sz="900">
                  <a:solidFill>
                    <a:srgbClr val="333E5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Wooden 1%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1" name="Text Box 129">
              <a:extLst>
                <a:ext uri="{FF2B5EF4-FFF2-40B4-BE49-F238E27FC236}">
                  <a16:creationId xmlns:a16="http://schemas.microsoft.com/office/drawing/2014/main" xmlns="" id="{A9C653E4-BB28-4865-A1E5-605B996538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29" y="935"/>
              <a:ext cx="1554" cy="500"/>
            </a:xfrm>
            <a:prstGeom prst="rect">
              <a:avLst/>
            </a:prstGeom>
            <a:noFill/>
            <a:ln w="9525">
              <a:solidFill>
                <a:srgbClr val="BEBEB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420370" marR="24765" indent="-388620">
                <a:lnSpc>
                  <a:spcPct val="105000"/>
                </a:lnSpc>
                <a:spcBef>
                  <a:spcPts val="135"/>
                </a:spcBef>
                <a:spcAft>
                  <a:spcPts val="0"/>
                </a:spcAft>
              </a:pPr>
              <a:r>
                <a:rPr lang="en-US" sz="900">
                  <a:solidFill>
                    <a:srgbClr val="333E5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Under-construction 0%</a:t>
              </a:r>
              <a:endParaRPr lang="en-US" sz="11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866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804</TotalTime>
  <Words>851</Words>
  <Application>Microsoft Office PowerPoint</Application>
  <PresentationFormat>On-screen Show (4:3)</PresentationFormat>
  <Paragraphs>590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Aparajita</vt:lpstr>
      <vt:lpstr>Arial</vt:lpstr>
      <vt:lpstr>Arial Black</vt:lpstr>
      <vt:lpstr>Bell MT</vt:lpstr>
      <vt:lpstr>Calibri</vt:lpstr>
      <vt:lpstr>Calibri Light</vt:lpstr>
      <vt:lpstr>Times New Roman</vt:lpstr>
      <vt:lpstr>Trebuchet MS</vt:lpstr>
      <vt:lpstr>Tw Cen MT Condensed Extra Bold</vt:lpstr>
      <vt:lpstr>Vrinda</vt:lpstr>
      <vt:lpstr>Office Theme</vt:lpstr>
      <vt:lpstr>PowerPoint Presentation</vt:lpstr>
      <vt:lpstr>PowerPoint Presentation</vt:lpstr>
      <vt:lpstr>PowerPoint Presentation</vt:lpstr>
      <vt:lpstr>PowerPoint Presentation</vt:lpstr>
      <vt:lpstr>Basic Statistics </vt:lpstr>
      <vt:lpstr>Basic Statistics </vt:lpstr>
      <vt:lpstr>Union Map</vt:lpstr>
      <vt:lpstr>PowerPoint Presentation</vt:lpstr>
      <vt:lpstr>MIRSHARAI POURASHAVA FINDINGS </vt:lpstr>
      <vt:lpstr>ROAD TYPE</vt:lpstr>
      <vt:lpstr>DRAINAGE SYSTEMS </vt:lpstr>
      <vt:lpstr>BARAIYAR HAT POURASHVA STRUCTURE TYPE</vt:lpstr>
      <vt:lpstr>ROAD TYPE</vt:lpstr>
      <vt:lpstr>DRAIN TYPE</vt:lpstr>
      <vt:lpstr>Sludge Management </vt:lpstr>
      <vt:lpstr>MIRSHARAI UPAZILA FINDINGS</vt:lpstr>
      <vt:lpstr>STRUCTURE MAP</vt:lpstr>
      <vt:lpstr> Building Structure Use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House Hold Survey </vt:lpstr>
      <vt:lpstr>Distribution of Respondents</vt:lpstr>
      <vt:lpstr>HOUSE HOLD INCOME &amp;EXPENDITURE</vt:lpstr>
      <vt:lpstr>HOUSE HOLD INCOME ,EXPENDITURE MAP</vt:lpstr>
      <vt:lpstr>TREND OF LAND PRICE</vt:lpstr>
      <vt:lpstr>             WATER SOURCE &amp; QUALITY </vt:lpstr>
      <vt:lpstr> WATER SOURCE &amp; QUALITY  MAP</vt:lpstr>
      <vt:lpstr>Sanitation</vt:lpstr>
      <vt:lpstr>Location for Recreation Centre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Tiller</dc:creator>
  <cp:lastModifiedBy>user</cp:lastModifiedBy>
  <cp:revision>134</cp:revision>
  <dcterms:created xsi:type="dcterms:W3CDTF">2017-11-05T05:25:10Z</dcterms:created>
  <dcterms:modified xsi:type="dcterms:W3CDTF">2018-10-13T20:41:08Z</dcterms:modified>
</cp:coreProperties>
</file>